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5"/>
  </p:notesMasterIdLst>
  <p:sldIdLst>
    <p:sldId id="290" r:id="rId2"/>
    <p:sldId id="288" r:id="rId3"/>
    <p:sldId id="287" r:id="rId4"/>
    <p:sldId id="297" r:id="rId5"/>
    <p:sldId id="296" r:id="rId6"/>
    <p:sldId id="295" r:id="rId7"/>
    <p:sldId id="293" r:id="rId8"/>
    <p:sldId id="303" r:id="rId9"/>
    <p:sldId id="294" r:id="rId10"/>
    <p:sldId id="300" r:id="rId11"/>
    <p:sldId id="299" r:id="rId12"/>
    <p:sldId id="302" r:id="rId13"/>
    <p:sldId id="298" r:id="rId14"/>
  </p:sldIdLst>
  <p:sldSz cx="18288000" cy="10287000"/>
  <p:notesSz cx="6858000" cy="9144000"/>
  <p:embeddedFontLst>
    <p:embeddedFont>
      <p:font typeface="Fira Mono Medium" panose="020B0609050000020004" pitchFamily="49" charset="0"/>
      <p:regular r:id="rId16"/>
    </p:embeddedFont>
    <p:embeddedFont>
      <p:font typeface="Fira Sans" panose="020B0503050000020004" pitchFamily="34" charset="0"/>
      <p:regular r:id="rId17"/>
      <p:bold r:id="rId18"/>
      <p:italic r:id="rId19"/>
      <p:boldItalic r:id="rId20"/>
    </p:embeddedFont>
    <p:embeddedFont>
      <p:font typeface="Roboto" panose="02000000000000000000" pitchFamily="2" charset="0"/>
      <p:regular r:id="rId21"/>
      <p:bold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6FF"/>
    <a:srgbClr val="FF33CC"/>
    <a:srgbClr val="FF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6" d="100"/>
          <a:sy n="56" d="100"/>
        </p:scale>
        <p:origin x="216"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1D64879-BC36-47F6-931D-C891431967A9}" type="datetimeFigureOut">
              <a:rPr lang="en-IN" smtClean="0"/>
              <a:t>19-08-2025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0A38AF0-806B-4E85-91A8-BDBE6D40A1A2}" type="slidenum">
              <a:rPr lang="en-IN" smtClean="0"/>
              <a:t>‹#›</a:t>
            </a:fld>
            <a:endParaRPr lang="en-IN"/>
          </a:p>
        </p:txBody>
      </p:sp>
    </p:spTree>
    <p:extLst>
      <p:ext uri="{BB962C8B-B14F-4D97-AF65-F5344CB8AC3E}">
        <p14:creationId xmlns:p14="http://schemas.microsoft.com/office/powerpoint/2010/main" val="7488793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8/19/2025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Slide 1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8288000" cy="10287000"/>
          </a:xfrm>
          <a:prstGeom prst="rect">
            <a:avLst/>
          </a:prstGeom>
          <a:solidFill>
            <a:srgbClr val="18181B"/>
          </a:solidFill>
          <a:ln/>
        </p:spPr>
      </p:sp>
      <p:sp>
        <p:nvSpPr>
          <p:cNvPr id="3" name="Shape 1"/>
          <p:cNvSpPr/>
          <p:nvPr/>
        </p:nvSpPr>
        <p:spPr>
          <a:xfrm>
            <a:off x="0" y="0"/>
            <a:ext cx="18288000" cy="10287000"/>
          </a:xfrm>
          <a:prstGeom prst="rect">
            <a:avLst/>
          </a:prstGeom>
          <a:solidFill>
            <a:srgbClr val="000000"/>
          </a:solidFill>
          <a:ln/>
        </p:spPr>
      </p:sp>
      <p:pic>
        <p:nvPicPr>
          <p:cNvPr id="4" name="Image 0" descr="preencoded.png">
            <a:hlinkClick r:id="rId2"/>
          </p:cNvPr>
          <p:cNvPicPr>
            <a:picLocks noChangeAspect="1"/>
          </p:cNvPicPr>
          <p:nvPr/>
        </p:nvPicPr>
        <p:blipFill>
          <a:blip r:embed="rId3"/>
          <a:stretch>
            <a:fillRect/>
          </a:stretch>
        </p:blipFill>
        <p:spPr>
          <a:xfrm>
            <a:off x="16049020" y="9686925"/>
            <a:ext cx="2153256" cy="514350"/>
          </a:xfrm>
          <a:prstGeom prst="rect">
            <a:avLst/>
          </a:prstGeom>
        </p:spPr>
      </p:pic>
    </p:spTree>
    <p:extLst>
      <p:ext uri="{BB962C8B-B14F-4D97-AF65-F5344CB8AC3E}">
        <p14:creationId xmlns:p14="http://schemas.microsoft.com/office/powerpoint/2010/main" val="3073320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8/19/2025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8/19/2025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8/19/2025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8/19/2025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8/19/2025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15.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8288000" cy="10287000"/>
          </a:xfrm>
          <a:prstGeom prst="rect">
            <a:avLst/>
          </a:prstGeom>
        </p:spPr>
      </p:pic>
      <p:sp>
        <p:nvSpPr>
          <p:cNvPr id="3" name="Shape 0"/>
          <p:cNvSpPr/>
          <p:nvPr/>
        </p:nvSpPr>
        <p:spPr>
          <a:xfrm>
            <a:off x="0" y="0"/>
            <a:ext cx="18288000" cy="10287000"/>
          </a:xfrm>
          <a:prstGeom prst="rect">
            <a:avLst/>
          </a:prstGeom>
          <a:solidFill>
            <a:srgbClr val="000000">
              <a:alpha val="80000"/>
            </a:srgbClr>
          </a:solidFill>
          <a:ln/>
        </p:spPr>
      </p:sp>
      <p:sp>
        <p:nvSpPr>
          <p:cNvPr id="4" name="Text 1"/>
          <p:cNvSpPr/>
          <p:nvPr/>
        </p:nvSpPr>
        <p:spPr>
          <a:xfrm>
            <a:off x="992238" y="3364409"/>
            <a:ext cx="16303526" cy="1771948"/>
          </a:xfrm>
          <a:prstGeom prst="rect">
            <a:avLst/>
          </a:prstGeom>
          <a:noFill/>
          <a:ln/>
        </p:spPr>
        <p:txBody>
          <a:bodyPr wrap="square" lIns="0" tIns="0" rIns="0" bIns="0" rtlCol="0" anchor="t"/>
          <a:lstStyle/>
          <a:p>
            <a:pPr>
              <a:lnSpc>
                <a:spcPts val="6938"/>
              </a:lnSpc>
            </a:pPr>
            <a:r>
              <a:rPr lang="en-US" sz="5563" dirty="0">
                <a:solidFill>
                  <a:srgbClr val="FBF3FA"/>
                </a:solidFill>
                <a:latin typeface="Fira Mono Medium" pitchFamily="34" charset="0"/>
                <a:ea typeface="Fira Mono Medium" pitchFamily="34" charset="-122"/>
                <a:cs typeface="Fira Mono Medium" pitchFamily="34" charset="-120"/>
              </a:rPr>
              <a:t>Unlocking Growth: Strategies for Reducing Subscription Churn</a:t>
            </a:r>
            <a:endParaRPr lang="en-US" sz="5563" dirty="0"/>
          </a:p>
        </p:txBody>
      </p:sp>
      <p:sp>
        <p:nvSpPr>
          <p:cNvPr id="5" name="Text 2"/>
          <p:cNvSpPr/>
          <p:nvPr/>
        </p:nvSpPr>
        <p:spPr>
          <a:xfrm>
            <a:off x="992238" y="5561559"/>
            <a:ext cx="16303526" cy="1360885"/>
          </a:xfrm>
          <a:prstGeom prst="rect">
            <a:avLst/>
          </a:prstGeom>
          <a:noFill/>
          <a:ln/>
        </p:spPr>
        <p:txBody>
          <a:bodyPr wrap="square" lIns="0" tIns="0" rIns="0" bIns="0" rtlCol="0" anchor="t"/>
          <a:lstStyle/>
          <a:p>
            <a:pPr>
              <a:lnSpc>
                <a:spcPts val="3563"/>
              </a:lnSpc>
            </a:pPr>
            <a:r>
              <a:rPr lang="en-US" sz="2188" dirty="0">
                <a:solidFill>
                  <a:srgbClr val="E0D6DE"/>
                </a:solidFill>
                <a:latin typeface="Fira Sans" pitchFamily="34" charset="0"/>
                <a:ea typeface="Fira Sans" pitchFamily="34" charset="-122"/>
                <a:cs typeface="Fira Sans" pitchFamily="34" charset="-120"/>
              </a:rPr>
              <a:t>In today's competitive landscape, understanding and mitigating customer churn is paramount for the sustainable growth of any subscription-based business. This presentation will explore a data-driven approach to identifying churn drivers and implementing effective retention strategies.</a:t>
            </a:r>
            <a:endParaRPr lang="en-US" sz="2188" dirty="0"/>
          </a:p>
        </p:txBody>
      </p:sp>
      <p:sp>
        <p:nvSpPr>
          <p:cNvPr id="6" name="Freeform 8">
            <a:extLst>
              <a:ext uri="{FF2B5EF4-FFF2-40B4-BE49-F238E27FC236}">
                <a16:creationId xmlns:a16="http://schemas.microsoft.com/office/drawing/2014/main" id="{83659E4D-E8E4-B09D-98AC-271E98E364EA}"/>
              </a:ext>
            </a:extLst>
          </p:cNvPr>
          <p:cNvSpPr/>
          <p:nvPr/>
        </p:nvSpPr>
        <p:spPr>
          <a:xfrm>
            <a:off x="16764000" y="0"/>
            <a:ext cx="1524000" cy="1409700"/>
          </a:xfrm>
          <a:custGeom>
            <a:avLst/>
            <a:gdLst/>
            <a:ahLst/>
            <a:cxnLst/>
            <a:rect l="l" t="t" r="r" b="b"/>
            <a:pathLst>
              <a:path w="1742400" h="1742400">
                <a:moveTo>
                  <a:pt x="0" y="0"/>
                </a:moveTo>
                <a:lnTo>
                  <a:pt x="1742400" y="0"/>
                </a:lnTo>
                <a:lnTo>
                  <a:pt x="1742400" y="1742400"/>
                </a:lnTo>
                <a:lnTo>
                  <a:pt x="0" y="1742400"/>
                </a:lnTo>
                <a:lnTo>
                  <a:pt x="0" y="0"/>
                </a:lnTo>
                <a:close/>
              </a:path>
            </a:pathLst>
          </a:custGeom>
          <a:blipFill>
            <a:blip r:embed="rId4"/>
            <a:stretch>
              <a:fillRect/>
            </a:stretch>
          </a:blipFill>
        </p:spPr>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2DF05E-BAD7-07F1-91C7-51F37E065139}"/>
            </a:ext>
          </a:extLst>
        </p:cNvPr>
        <p:cNvGrpSpPr/>
        <p:nvPr/>
      </p:nvGrpSpPr>
      <p:grpSpPr>
        <a:xfrm>
          <a:off x="0" y="0"/>
          <a:ext cx="0" cy="0"/>
          <a:chOff x="0" y="0"/>
          <a:chExt cx="0" cy="0"/>
        </a:xfrm>
      </p:grpSpPr>
      <p:sp>
        <p:nvSpPr>
          <p:cNvPr id="2" name="Freeform 2" descr="preencoded.png">
            <a:extLst>
              <a:ext uri="{FF2B5EF4-FFF2-40B4-BE49-F238E27FC236}">
                <a16:creationId xmlns:a16="http://schemas.microsoft.com/office/drawing/2014/main" id="{06034A44-E475-7002-2C0C-29C8498EE31E}"/>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3" name="Group 3">
            <a:extLst>
              <a:ext uri="{FF2B5EF4-FFF2-40B4-BE49-F238E27FC236}">
                <a16:creationId xmlns:a16="http://schemas.microsoft.com/office/drawing/2014/main" id="{F7FF2CC9-F6C4-9D4D-6A14-95B59566186B}"/>
              </a:ext>
            </a:extLst>
          </p:cNvPr>
          <p:cNvGrpSpPr/>
          <p:nvPr/>
        </p:nvGrpSpPr>
        <p:grpSpPr>
          <a:xfrm>
            <a:off x="0" y="0"/>
            <a:ext cx="18288000" cy="10287000"/>
            <a:chOff x="0" y="0"/>
            <a:chExt cx="24384000" cy="13716000"/>
          </a:xfrm>
        </p:grpSpPr>
        <p:sp>
          <p:nvSpPr>
            <p:cNvPr id="4" name="Freeform 4">
              <a:extLst>
                <a:ext uri="{FF2B5EF4-FFF2-40B4-BE49-F238E27FC236}">
                  <a16:creationId xmlns:a16="http://schemas.microsoft.com/office/drawing/2014/main" id="{9ED9BC27-5871-619D-A3D4-8CC5FF6FC0DA}"/>
                </a:ext>
              </a:extLst>
            </p:cNvPr>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000024">
                <a:alpha val="90196"/>
              </a:srgbClr>
            </a:solidFill>
          </p:spPr>
        </p:sp>
      </p:grpSp>
      <p:sp>
        <p:nvSpPr>
          <p:cNvPr id="16" name="TextBox 16">
            <a:extLst>
              <a:ext uri="{FF2B5EF4-FFF2-40B4-BE49-F238E27FC236}">
                <a16:creationId xmlns:a16="http://schemas.microsoft.com/office/drawing/2014/main" id="{6FE63D91-669E-154D-54A4-7C09A0269C0B}"/>
              </a:ext>
            </a:extLst>
          </p:cNvPr>
          <p:cNvSpPr txBox="1"/>
          <p:nvPr/>
        </p:nvSpPr>
        <p:spPr>
          <a:xfrm>
            <a:off x="958602" y="7401371"/>
            <a:ext cx="16370796" cy="395173"/>
          </a:xfrm>
          <a:prstGeom prst="rect">
            <a:avLst/>
          </a:prstGeom>
        </p:spPr>
        <p:txBody>
          <a:bodyPr lIns="0" tIns="0" rIns="0" bIns="0" rtlCol="0" anchor="t">
            <a:spAutoFit/>
          </a:bodyPr>
          <a:lstStyle/>
          <a:p>
            <a:pPr marL="499401" lvl="2" algn="l">
              <a:lnSpc>
                <a:spcPts val="3437"/>
              </a:lnSpc>
            </a:pPr>
            <a:r>
              <a:rPr lang="en-US" sz="2125" dirty="0">
                <a:solidFill>
                  <a:srgbClr val="CFD0D8"/>
                </a:solidFill>
                <a:latin typeface="Roboto"/>
                <a:ea typeface="Roboto"/>
                <a:cs typeface="Roboto"/>
                <a:sym typeface="Roboto"/>
              </a:rPr>
              <a:t> </a:t>
            </a:r>
          </a:p>
        </p:txBody>
      </p:sp>
      <p:sp>
        <p:nvSpPr>
          <p:cNvPr id="17" name="TextBox 17">
            <a:extLst>
              <a:ext uri="{FF2B5EF4-FFF2-40B4-BE49-F238E27FC236}">
                <a16:creationId xmlns:a16="http://schemas.microsoft.com/office/drawing/2014/main" id="{12F10F0D-FC6B-F904-2C30-FF2F35261E5A}"/>
              </a:ext>
            </a:extLst>
          </p:cNvPr>
          <p:cNvSpPr txBox="1"/>
          <p:nvPr/>
        </p:nvSpPr>
        <p:spPr>
          <a:xfrm>
            <a:off x="958602" y="7935366"/>
            <a:ext cx="16370796" cy="395173"/>
          </a:xfrm>
          <a:prstGeom prst="rect">
            <a:avLst/>
          </a:prstGeom>
        </p:spPr>
        <p:txBody>
          <a:bodyPr lIns="0" tIns="0" rIns="0" bIns="0" rtlCol="0" anchor="t">
            <a:spAutoFit/>
          </a:bodyPr>
          <a:lstStyle/>
          <a:p>
            <a:pPr marL="499401" lvl="2" algn="l">
              <a:lnSpc>
                <a:spcPts val="3437"/>
              </a:lnSpc>
            </a:pPr>
            <a:r>
              <a:rPr lang="en-US" sz="2125" dirty="0">
                <a:solidFill>
                  <a:srgbClr val="CFD0D8"/>
                </a:solidFill>
                <a:latin typeface="Roboto"/>
                <a:ea typeface="Roboto"/>
                <a:cs typeface="Roboto"/>
                <a:sym typeface="Roboto"/>
              </a:rPr>
              <a:t> </a:t>
            </a:r>
          </a:p>
        </p:txBody>
      </p:sp>
      <p:sp>
        <p:nvSpPr>
          <p:cNvPr id="5" name="Text 0">
            <a:extLst>
              <a:ext uri="{FF2B5EF4-FFF2-40B4-BE49-F238E27FC236}">
                <a16:creationId xmlns:a16="http://schemas.microsoft.com/office/drawing/2014/main" id="{A0FACD95-316E-839C-588E-986ACECAD500}"/>
              </a:ext>
            </a:extLst>
          </p:cNvPr>
          <p:cNvSpPr/>
          <p:nvPr/>
        </p:nvSpPr>
        <p:spPr>
          <a:xfrm>
            <a:off x="992238" y="1646187"/>
            <a:ext cx="16303526" cy="1771948"/>
          </a:xfrm>
          <a:prstGeom prst="rect">
            <a:avLst/>
          </a:prstGeom>
          <a:noFill/>
          <a:ln/>
        </p:spPr>
        <p:txBody>
          <a:bodyPr wrap="square" lIns="0" tIns="0" rIns="0" bIns="0" rtlCol="0" anchor="t"/>
          <a:lstStyle/>
          <a:p>
            <a:pPr>
              <a:lnSpc>
                <a:spcPts val="6938"/>
              </a:lnSpc>
            </a:pPr>
            <a:r>
              <a:rPr lang="en-US" sz="5563" dirty="0">
                <a:solidFill>
                  <a:srgbClr val="FBF3FA"/>
                </a:solidFill>
                <a:latin typeface="Fira Mono Medium" pitchFamily="34" charset="0"/>
                <a:ea typeface="Fira Mono Medium" pitchFamily="34" charset="-122"/>
                <a:cs typeface="Fira Mono Medium" pitchFamily="34" charset="-120"/>
              </a:rPr>
              <a:t>Actionable Strategies: Driving Retention</a:t>
            </a:r>
            <a:endParaRPr lang="en-US" sz="5563" dirty="0"/>
          </a:p>
        </p:txBody>
      </p:sp>
      <p:sp>
        <p:nvSpPr>
          <p:cNvPr id="10" name="Text 1">
            <a:extLst>
              <a:ext uri="{FF2B5EF4-FFF2-40B4-BE49-F238E27FC236}">
                <a16:creationId xmlns:a16="http://schemas.microsoft.com/office/drawing/2014/main" id="{7BCB6A35-C953-AC1E-4AF2-EDD4AA9E6CD9}"/>
              </a:ext>
            </a:extLst>
          </p:cNvPr>
          <p:cNvSpPr/>
          <p:nvPr/>
        </p:nvSpPr>
        <p:spPr>
          <a:xfrm>
            <a:off x="992238" y="3985172"/>
            <a:ext cx="16303526" cy="453629"/>
          </a:xfrm>
          <a:prstGeom prst="rect">
            <a:avLst/>
          </a:prstGeom>
          <a:noFill/>
          <a:ln/>
        </p:spPr>
        <p:txBody>
          <a:bodyPr wrap="none" lIns="0" tIns="0" rIns="0" bIns="0" rtlCol="0" anchor="t"/>
          <a:lstStyle/>
          <a:p>
            <a:pPr>
              <a:lnSpc>
                <a:spcPts val="3563"/>
              </a:lnSpc>
            </a:pPr>
            <a:r>
              <a:rPr lang="en-US" sz="2188" dirty="0">
                <a:solidFill>
                  <a:srgbClr val="E0D6DE"/>
                </a:solidFill>
                <a:latin typeface="Fira Sans" pitchFamily="34" charset="0"/>
                <a:ea typeface="Fira Sans" pitchFamily="34" charset="-122"/>
                <a:cs typeface="Fira Sans" pitchFamily="34" charset="-120"/>
              </a:rPr>
              <a:t>Based on our insights, we propose targeted recommendations:</a:t>
            </a:r>
            <a:endParaRPr lang="en-US" sz="2188" dirty="0"/>
          </a:p>
        </p:txBody>
      </p:sp>
      <p:sp>
        <p:nvSpPr>
          <p:cNvPr id="15" name="Shape 2">
            <a:extLst>
              <a:ext uri="{FF2B5EF4-FFF2-40B4-BE49-F238E27FC236}">
                <a16:creationId xmlns:a16="http://schemas.microsoft.com/office/drawing/2014/main" id="{D39F0D76-D6F1-6523-D7F9-B1774785B26A}"/>
              </a:ext>
            </a:extLst>
          </p:cNvPr>
          <p:cNvSpPr/>
          <p:nvPr/>
        </p:nvSpPr>
        <p:spPr>
          <a:xfrm>
            <a:off x="992237" y="5182940"/>
            <a:ext cx="5245448" cy="3457873"/>
          </a:xfrm>
          <a:prstGeom prst="roundRect">
            <a:avLst>
              <a:gd name="adj" fmla="val 5289"/>
            </a:avLst>
          </a:prstGeom>
          <a:solidFill>
            <a:srgbClr val="0F0F10"/>
          </a:solidFill>
          <a:ln/>
        </p:spPr>
      </p:sp>
      <p:sp>
        <p:nvSpPr>
          <p:cNvPr id="18" name="Shape 7">
            <a:extLst>
              <a:ext uri="{FF2B5EF4-FFF2-40B4-BE49-F238E27FC236}">
                <a16:creationId xmlns:a16="http://schemas.microsoft.com/office/drawing/2014/main" id="{04EF4AB8-41BF-2BBC-E414-9BA9A50ADC44}"/>
              </a:ext>
            </a:extLst>
          </p:cNvPr>
          <p:cNvSpPr/>
          <p:nvPr/>
        </p:nvSpPr>
        <p:spPr>
          <a:xfrm>
            <a:off x="6521202" y="5182940"/>
            <a:ext cx="5245448" cy="3457873"/>
          </a:xfrm>
          <a:prstGeom prst="roundRect">
            <a:avLst>
              <a:gd name="adj" fmla="val 5289"/>
            </a:avLst>
          </a:prstGeom>
          <a:solidFill>
            <a:srgbClr val="0F0F10"/>
          </a:solidFill>
          <a:ln/>
        </p:spPr>
      </p:sp>
      <p:sp>
        <p:nvSpPr>
          <p:cNvPr id="19" name="Shape 12">
            <a:extLst>
              <a:ext uri="{FF2B5EF4-FFF2-40B4-BE49-F238E27FC236}">
                <a16:creationId xmlns:a16="http://schemas.microsoft.com/office/drawing/2014/main" id="{9C6831CA-DF69-3201-16C8-4B03C78A4989}"/>
              </a:ext>
            </a:extLst>
          </p:cNvPr>
          <p:cNvSpPr/>
          <p:nvPr/>
        </p:nvSpPr>
        <p:spPr>
          <a:xfrm>
            <a:off x="12050166" y="5182940"/>
            <a:ext cx="5245448" cy="3457873"/>
          </a:xfrm>
          <a:prstGeom prst="roundRect">
            <a:avLst>
              <a:gd name="adj" fmla="val 5289"/>
            </a:avLst>
          </a:prstGeom>
          <a:solidFill>
            <a:srgbClr val="0F0F10"/>
          </a:solidFill>
          <a:ln/>
        </p:spPr>
      </p:sp>
      <p:sp>
        <p:nvSpPr>
          <p:cNvPr id="20" name="Shape 3">
            <a:extLst>
              <a:ext uri="{FF2B5EF4-FFF2-40B4-BE49-F238E27FC236}">
                <a16:creationId xmlns:a16="http://schemas.microsoft.com/office/drawing/2014/main" id="{B198CD0C-E140-2199-7323-BCC84AF3646A}"/>
              </a:ext>
            </a:extLst>
          </p:cNvPr>
          <p:cNvSpPr/>
          <p:nvPr/>
        </p:nvSpPr>
        <p:spPr>
          <a:xfrm>
            <a:off x="992237" y="5144840"/>
            <a:ext cx="5245448" cy="152400"/>
          </a:xfrm>
          <a:prstGeom prst="roundRect">
            <a:avLst>
              <a:gd name="adj" fmla="val 27907"/>
            </a:avLst>
          </a:prstGeom>
          <a:solidFill>
            <a:srgbClr val="FF6BD8"/>
          </a:solidFill>
          <a:ln/>
        </p:spPr>
      </p:sp>
      <p:sp>
        <p:nvSpPr>
          <p:cNvPr id="21" name="Shape 8">
            <a:extLst>
              <a:ext uri="{FF2B5EF4-FFF2-40B4-BE49-F238E27FC236}">
                <a16:creationId xmlns:a16="http://schemas.microsoft.com/office/drawing/2014/main" id="{DB3C5F3C-5A5F-9681-8A3D-53C51AAB2749}"/>
              </a:ext>
            </a:extLst>
          </p:cNvPr>
          <p:cNvSpPr/>
          <p:nvPr/>
        </p:nvSpPr>
        <p:spPr>
          <a:xfrm>
            <a:off x="6521202" y="5144840"/>
            <a:ext cx="5245448" cy="152400"/>
          </a:xfrm>
          <a:prstGeom prst="roundRect">
            <a:avLst>
              <a:gd name="adj" fmla="val 27907"/>
            </a:avLst>
          </a:prstGeom>
          <a:solidFill>
            <a:srgbClr val="FF6BD8"/>
          </a:solidFill>
          <a:ln/>
        </p:spPr>
      </p:sp>
      <p:sp>
        <p:nvSpPr>
          <p:cNvPr id="22" name="Shape 13">
            <a:extLst>
              <a:ext uri="{FF2B5EF4-FFF2-40B4-BE49-F238E27FC236}">
                <a16:creationId xmlns:a16="http://schemas.microsoft.com/office/drawing/2014/main" id="{DA662596-04E5-8358-EC34-A557909F96E3}"/>
              </a:ext>
            </a:extLst>
          </p:cNvPr>
          <p:cNvSpPr/>
          <p:nvPr/>
        </p:nvSpPr>
        <p:spPr>
          <a:xfrm>
            <a:off x="12050166" y="5144840"/>
            <a:ext cx="5245448" cy="152400"/>
          </a:xfrm>
          <a:prstGeom prst="roundRect">
            <a:avLst>
              <a:gd name="adj" fmla="val 27907"/>
            </a:avLst>
          </a:prstGeom>
          <a:solidFill>
            <a:srgbClr val="FF6BD8"/>
          </a:solidFill>
          <a:ln/>
        </p:spPr>
      </p:sp>
      <p:sp>
        <p:nvSpPr>
          <p:cNvPr id="23" name="Shape 4">
            <a:extLst>
              <a:ext uri="{FF2B5EF4-FFF2-40B4-BE49-F238E27FC236}">
                <a16:creationId xmlns:a16="http://schemas.microsoft.com/office/drawing/2014/main" id="{B4D15FE1-1008-C1F8-A379-897BE31E0179}"/>
              </a:ext>
            </a:extLst>
          </p:cNvPr>
          <p:cNvSpPr/>
          <p:nvPr/>
        </p:nvSpPr>
        <p:spPr>
          <a:xfrm>
            <a:off x="3189610" y="4757737"/>
            <a:ext cx="850553" cy="850553"/>
          </a:xfrm>
          <a:prstGeom prst="roundRect">
            <a:avLst>
              <a:gd name="adj" fmla="val 134383"/>
            </a:avLst>
          </a:prstGeom>
          <a:solidFill>
            <a:srgbClr val="FF6BD8"/>
          </a:solidFill>
          <a:ln/>
        </p:spPr>
      </p:sp>
      <p:pic>
        <p:nvPicPr>
          <p:cNvPr id="24" name="Image 0" descr="preencoded.png">
            <a:extLst>
              <a:ext uri="{FF2B5EF4-FFF2-40B4-BE49-F238E27FC236}">
                <a16:creationId xmlns:a16="http://schemas.microsoft.com/office/drawing/2014/main" id="{FD31D284-151E-6489-E6A5-80814313DD12}"/>
              </a:ext>
            </a:extLst>
          </p:cNvPr>
          <p:cNvPicPr>
            <a:picLocks noChangeAspect="1"/>
          </p:cNvPicPr>
          <p:nvPr/>
        </p:nvPicPr>
        <p:blipFill>
          <a:blip r:embed="rId3"/>
          <a:stretch>
            <a:fillRect/>
          </a:stretch>
        </p:blipFill>
        <p:spPr>
          <a:xfrm>
            <a:off x="3444702" y="4970412"/>
            <a:ext cx="340221" cy="425203"/>
          </a:xfrm>
          <a:prstGeom prst="rect">
            <a:avLst/>
          </a:prstGeom>
        </p:spPr>
      </p:pic>
      <p:sp>
        <p:nvSpPr>
          <p:cNvPr id="25" name="Shape 9">
            <a:extLst>
              <a:ext uri="{FF2B5EF4-FFF2-40B4-BE49-F238E27FC236}">
                <a16:creationId xmlns:a16="http://schemas.microsoft.com/office/drawing/2014/main" id="{F895653C-2989-D5AA-F247-A83C0A79405F}"/>
              </a:ext>
            </a:extLst>
          </p:cNvPr>
          <p:cNvSpPr/>
          <p:nvPr/>
        </p:nvSpPr>
        <p:spPr>
          <a:xfrm>
            <a:off x="8718575" y="4757737"/>
            <a:ext cx="850553" cy="850553"/>
          </a:xfrm>
          <a:prstGeom prst="roundRect">
            <a:avLst>
              <a:gd name="adj" fmla="val 134383"/>
            </a:avLst>
          </a:prstGeom>
          <a:solidFill>
            <a:srgbClr val="FF6BD8"/>
          </a:solidFill>
          <a:ln/>
        </p:spPr>
      </p:sp>
      <p:pic>
        <p:nvPicPr>
          <p:cNvPr id="26" name="Image 1" descr="preencoded.png">
            <a:extLst>
              <a:ext uri="{FF2B5EF4-FFF2-40B4-BE49-F238E27FC236}">
                <a16:creationId xmlns:a16="http://schemas.microsoft.com/office/drawing/2014/main" id="{74E0BA75-DEFE-9D76-3475-67BFAF4B244B}"/>
              </a:ext>
            </a:extLst>
          </p:cNvPr>
          <p:cNvPicPr>
            <a:picLocks noChangeAspect="1"/>
          </p:cNvPicPr>
          <p:nvPr/>
        </p:nvPicPr>
        <p:blipFill>
          <a:blip r:embed="rId4"/>
          <a:stretch>
            <a:fillRect/>
          </a:stretch>
        </p:blipFill>
        <p:spPr>
          <a:xfrm>
            <a:off x="8973667" y="4970412"/>
            <a:ext cx="340221" cy="425203"/>
          </a:xfrm>
          <a:prstGeom prst="rect">
            <a:avLst/>
          </a:prstGeom>
        </p:spPr>
      </p:pic>
      <p:sp>
        <p:nvSpPr>
          <p:cNvPr id="27" name="Shape 14">
            <a:extLst>
              <a:ext uri="{FF2B5EF4-FFF2-40B4-BE49-F238E27FC236}">
                <a16:creationId xmlns:a16="http://schemas.microsoft.com/office/drawing/2014/main" id="{98EC44BB-C0EE-6136-099A-F31F4E25E050}"/>
              </a:ext>
            </a:extLst>
          </p:cNvPr>
          <p:cNvSpPr/>
          <p:nvPr/>
        </p:nvSpPr>
        <p:spPr>
          <a:xfrm>
            <a:off x="14247540" y="4757737"/>
            <a:ext cx="850553" cy="850553"/>
          </a:xfrm>
          <a:prstGeom prst="roundRect">
            <a:avLst>
              <a:gd name="adj" fmla="val 134383"/>
            </a:avLst>
          </a:prstGeom>
          <a:solidFill>
            <a:srgbClr val="FF6BD8"/>
          </a:solidFill>
          <a:ln/>
        </p:spPr>
      </p:sp>
      <p:pic>
        <p:nvPicPr>
          <p:cNvPr id="28" name="Image 2" descr="preencoded.png">
            <a:extLst>
              <a:ext uri="{FF2B5EF4-FFF2-40B4-BE49-F238E27FC236}">
                <a16:creationId xmlns:a16="http://schemas.microsoft.com/office/drawing/2014/main" id="{1EB0EA98-2F81-DA86-F611-3DBA6B30A1A1}"/>
              </a:ext>
            </a:extLst>
          </p:cNvPr>
          <p:cNvPicPr>
            <a:picLocks noChangeAspect="1"/>
          </p:cNvPicPr>
          <p:nvPr/>
        </p:nvPicPr>
        <p:blipFill>
          <a:blip r:embed="rId5"/>
          <a:stretch>
            <a:fillRect/>
          </a:stretch>
        </p:blipFill>
        <p:spPr>
          <a:xfrm>
            <a:off x="14502632" y="4970412"/>
            <a:ext cx="340221" cy="425203"/>
          </a:xfrm>
          <a:prstGeom prst="rect">
            <a:avLst/>
          </a:prstGeom>
        </p:spPr>
      </p:pic>
      <p:sp>
        <p:nvSpPr>
          <p:cNvPr id="29" name="Text 5">
            <a:extLst>
              <a:ext uri="{FF2B5EF4-FFF2-40B4-BE49-F238E27FC236}">
                <a16:creationId xmlns:a16="http://schemas.microsoft.com/office/drawing/2014/main" id="{805A1244-4CD8-3D9A-8529-1B5DACEBD103}"/>
              </a:ext>
            </a:extLst>
          </p:cNvPr>
          <p:cNvSpPr/>
          <p:nvPr/>
        </p:nvSpPr>
        <p:spPr>
          <a:xfrm>
            <a:off x="1313855" y="5891659"/>
            <a:ext cx="4250680" cy="442913"/>
          </a:xfrm>
          <a:prstGeom prst="rect">
            <a:avLst/>
          </a:prstGeom>
          <a:noFill/>
          <a:ln/>
        </p:spPr>
        <p:txBody>
          <a:bodyPr wrap="none" lIns="0" tIns="0" rIns="0" bIns="0" rtlCol="0" anchor="t"/>
          <a:lstStyle/>
          <a:p>
            <a:pPr>
              <a:lnSpc>
                <a:spcPts val="3438"/>
              </a:lnSpc>
            </a:pPr>
            <a:r>
              <a:rPr lang="en-US" sz="2750" dirty="0">
                <a:solidFill>
                  <a:srgbClr val="E0D6DE"/>
                </a:solidFill>
                <a:latin typeface="Fira Mono Medium" pitchFamily="34" charset="0"/>
                <a:ea typeface="Fira Mono Medium" pitchFamily="34" charset="-122"/>
                <a:cs typeface="Fira Mono Medium" pitchFamily="34" charset="-120"/>
              </a:rPr>
              <a:t>Personalized Content</a:t>
            </a:r>
            <a:endParaRPr lang="en-US" sz="2750" dirty="0"/>
          </a:p>
        </p:txBody>
      </p:sp>
      <p:sp>
        <p:nvSpPr>
          <p:cNvPr id="30" name="Text 6">
            <a:extLst>
              <a:ext uri="{FF2B5EF4-FFF2-40B4-BE49-F238E27FC236}">
                <a16:creationId xmlns:a16="http://schemas.microsoft.com/office/drawing/2014/main" id="{FE2EBFA6-E135-AAB5-42DC-D5EE14EA30F9}"/>
              </a:ext>
            </a:extLst>
          </p:cNvPr>
          <p:cNvSpPr/>
          <p:nvPr/>
        </p:nvSpPr>
        <p:spPr>
          <a:xfrm>
            <a:off x="1313855" y="6504682"/>
            <a:ext cx="4602213" cy="1814513"/>
          </a:xfrm>
          <a:prstGeom prst="rect">
            <a:avLst/>
          </a:prstGeom>
          <a:noFill/>
          <a:ln/>
        </p:spPr>
        <p:txBody>
          <a:bodyPr wrap="square" lIns="0" tIns="0" rIns="0" bIns="0" rtlCol="0" anchor="t"/>
          <a:lstStyle/>
          <a:p>
            <a:pPr>
              <a:lnSpc>
                <a:spcPts val="3563"/>
              </a:lnSpc>
            </a:pPr>
            <a:r>
              <a:rPr lang="en-US" sz="2188" dirty="0">
                <a:solidFill>
                  <a:srgbClr val="E0D6DE"/>
                </a:solidFill>
                <a:latin typeface="Fira Sans" pitchFamily="34" charset="0"/>
                <a:ea typeface="Fira Sans" pitchFamily="34" charset="-122"/>
                <a:cs typeface="Fira Sans" pitchFamily="34" charset="-120"/>
              </a:rPr>
              <a:t>Implement AI-driven content recommendations to increase relevance and drive engagement for all users.</a:t>
            </a:r>
            <a:endParaRPr lang="en-US" sz="2188" dirty="0"/>
          </a:p>
        </p:txBody>
      </p:sp>
      <p:sp>
        <p:nvSpPr>
          <p:cNvPr id="31" name="Text 10">
            <a:extLst>
              <a:ext uri="{FF2B5EF4-FFF2-40B4-BE49-F238E27FC236}">
                <a16:creationId xmlns:a16="http://schemas.microsoft.com/office/drawing/2014/main" id="{BE9754A5-D304-71C2-E946-F808D0893CEA}"/>
              </a:ext>
            </a:extLst>
          </p:cNvPr>
          <p:cNvSpPr/>
          <p:nvPr/>
        </p:nvSpPr>
        <p:spPr>
          <a:xfrm>
            <a:off x="6842820" y="5891659"/>
            <a:ext cx="4602213" cy="885825"/>
          </a:xfrm>
          <a:prstGeom prst="rect">
            <a:avLst/>
          </a:prstGeom>
          <a:noFill/>
          <a:ln/>
        </p:spPr>
        <p:txBody>
          <a:bodyPr wrap="square" lIns="0" tIns="0" rIns="0" bIns="0" rtlCol="0" anchor="t"/>
          <a:lstStyle/>
          <a:p>
            <a:pPr>
              <a:lnSpc>
                <a:spcPts val="3438"/>
              </a:lnSpc>
            </a:pPr>
            <a:r>
              <a:rPr lang="en-US" sz="2750" dirty="0">
                <a:solidFill>
                  <a:srgbClr val="E0D6DE"/>
                </a:solidFill>
                <a:latin typeface="Fira Mono Medium" pitchFamily="34" charset="0"/>
                <a:ea typeface="Fira Mono Medium" pitchFamily="34" charset="-122"/>
                <a:cs typeface="Fira Mono Medium" pitchFamily="34" charset="-120"/>
              </a:rPr>
              <a:t>Targeted Email Campaigns</a:t>
            </a:r>
            <a:endParaRPr lang="en-US" sz="2750" dirty="0"/>
          </a:p>
        </p:txBody>
      </p:sp>
      <p:sp>
        <p:nvSpPr>
          <p:cNvPr id="32" name="Text 11">
            <a:extLst>
              <a:ext uri="{FF2B5EF4-FFF2-40B4-BE49-F238E27FC236}">
                <a16:creationId xmlns:a16="http://schemas.microsoft.com/office/drawing/2014/main" id="{F0C13CDD-3DE2-923B-66E4-6ACA675E9352}"/>
              </a:ext>
            </a:extLst>
          </p:cNvPr>
          <p:cNvSpPr/>
          <p:nvPr/>
        </p:nvSpPr>
        <p:spPr>
          <a:xfrm>
            <a:off x="6842820" y="6947595"/>
            <a:ext cx="4602213" cy="1360885"/>
          </a:xfrm>
          <a:prstGeom prst="rect">
            <a:avLst/>
          </a:prstGeom>
          <a:noFill/>
          <a:ln/>
        </p:spPr>
        <p:txBody>
          <a:bodyPr wrap="square" lIns="0" tIns="0" rIns="0" bIns="0" rtlCol="0" anchor="t"/>
          <a:lstStyle/>
          <a:p>
            <a:pPr>
              <a:lnSpc>
                <a:spcPts val="3563"/>
              </a:lnSpc>
            </a:pPr>
            <a:r>
              <a:rPr lang="en-US" sz="2188" dirty="0">
                <a:solidFill>
                  <a:srgbClr val="E0D6DE"/>
                </a:solidFill>
                <a:latin typeface="Fira Sans" pitchFamily="34" charset="0"/>
                <a:ea typeface="Fira Sans" pitchFamily="34" charset="-122"/>
                <a:cs typeface="Fira Sans" pitchFamily="34" charset="-120"/>
              </a:rPr>
              <a:t>Automate re-engagement emails for low-activity users, offering curated content or incentives.</a:t>
            </a:r>
            <a:endParaRPr lang="en-US" sz="2188" dirty="0"/>
          </a:p>
        </p:txBody>
      </p:sp>
      <p:sp>
        <p:nvSpPr>
          <p:cNvPr id="33" name="Text 15">
            <a:extLst>
              <a:ext uri="{FF2B5EF4-FFF2-40B4-BE49-F238E27FC236}">
                <a16:creationId xmlns:a16="http://schemas.microsoft.com/office/drawing/2014/main" id="{A57E6FEE-6C8E-CCF9-B59D-D54CB48026C0}"/>
              </a:ext>
            </a:extLst>
          </p:cNvPr>
          <p:cNvSpPr/>
          <p:nvPr/>
        </p:nvSpPr>
        <p:spPr>
          <a:xfrm>
            <a:off x="12371784" y="5891659"/>
            <a:ext cx="4250680" cy="442913"/>
          </a:xfrm>
          <a:prstGeom prst="rect">
            <a:avLst/>
          </a:prstGeom>
          <a:noFill/>
          <a:ln/>
        </p:spPr>
        <p:txBody>
          <a:bodyPr wrap="none" lIns="0" tIns="0" rIns="0" bIns="0" rtlCol="0" anchor="t"/>
          <a:lstStyle/>
          <a:p>
            <a:pPr>
              <a:lnSpc>
                <a:spcPts val="3438"/>
              </a:lnSpc>
            </a:pPr>
            <a:r>
              <a:rPr lang="en-US" sz="2750" dirty="0">
                <a:solidFill>
                  <a:srgbClr val="E0D6DE"/>
                </a:solidFill>
                <a:latin typeface="Fira Mono Medium" pitchFamily="34" charset="0"/>
                <a:ea typeface="Fira Mono Medium" pitchFamily="34" charset="-122"/>
                <a:cs typeface="Fira Mono Medium" pitchFamily="34" charset="-120"/>
              </a:rPr>
              <a:t>Flexible Discounting</a:t>
            </a:r>
            <a:endParaRPr lang="en-US" sz="2750" dirty="0"/>
          </a:p>
        </p:txBody>
      </p:sp>
      <p:sp>
        <p:nvSpPr>
          <p:cNvPr id="34" name="Text 16">
            <a:extLst>
              <a:ext uri="{FF2B5EF4-FFF2-40B4-BE49-F238E27FC236}">
                <a16:creationId xmlns:a16="http://schemas.microsoft.com/office/drawing/2014/main" id="{6128D1C3-699D-FD3D-A812-44100C99472C}"/>
              </a:ext>
            </a:extLst>
          </p:cNvPr>
          <p:cNvSpPr/>
          <p:nvPr/>
        </p:nvSpPr>
        <p:spPr>
          <a:xfrm>
            <a:off x="12371784" y="6504682"/>
            <a:ext cx="4602213" cy="1814513"/>
          </a:xfrm>
          <a:prstGeom prst="rect">
            <a:avLst/>
          </a:prstGeom>
          <a:noFill/>
          <a:ln/>
        </p:spPr>
        <p:txBody>
          <a:bodyPr wrap="square" lIns="0" tIns="0" rIns="0" bIns="0" rtlCol="0" anchor="t"/>
          <a:lstStyle/>
          <a:p>
            <a:pPr>
              <a:lnSpc>
                <a:spcPts val="3563"/>
              </a:lnSpc>
            </a:pPr>
            <a:r>
              <a:rPr lang="en-US" sz="2188" dirty="0">
                <a:solidFill>
                  <a:srgbClr val="E0D6DE"/>
                </a:solidFill>
                <a:latin typeface="Fira Sans" pitchFamily="34" charset="0"/>
                <a:ea typeface="Fira Sans" pitchFamily="34" charset="-122"/>
                <a:cs typeface="Fira Sans" pitchFamily="34" charset="-120"/>
              </a:rPr>
              <a:t>Introduce dynamic discounts or tiered pricing for Basic plan users, especially the younger segment, to address price sensitivity.</a:t>
            </a:r>
            <a:endParaRPr lang="en-US" sz="2188" dirty="0"/>
          </a:p>
        </p:txBody>
      </p:sp>
      <p:sp>
        <p:nvSpPr>
          <p:cNvPr id="6" name="Freeform 8">
            <a:extLst>
              <a:ext uri="{FF2B5EF4-FFF2-40B4-BE49-F238E27FC236}">
                <a16:creationId xmlns:a16="http://schemas.microsoft.com/office/drawing/2014/main" id="{CB8855C8-3523-9F7D-84F5-A19E2D4D8663}"/>
              </a:ext>
            </a:extLst>
          </p:cNvPr>
          <p:cNvSpPr/>
          <p:nvPr/>
        </p:nvSpPr>
        <p:spPr>
          <a:xfrm>
            <a:off x="16764000" y="0"/>
            <a:ext cx="1524000" cy="1409700"/>
          </a:xfrm>
          <a:custGeom>
            <a:avLst/>
            <a:gdLst/>
            <a:ahLst/>
            <a:cxnLst/>
            <a:rect l="l" t="t" r="r" b="b"/>
            <a:pathLst>
              <a:path w="1742400" h="1742400">
                <a:moveTo>
                  <a:pt x="0" y="0"/>
                </a:moveTo>
                <a:lnTo>
                  <a:pt x="1742400" y="0"/>
                </a:lnTo>
                <a:lnTo>
                  <a:pt x="1742400" y="1742400"/>
                </a:lnTo>
                <a:lnTo>
                  <a:pt x="0" y="1742400"/>
                </a:lnTo>
                <a:lnTo>
                  <a:pt x="0" y="0"/>
                </a:lnTo>
                <a:close/>
              </a:path>
            </a:pathLst>
          </a:custGeom>
          <a:blipFill>
            <a:blip r:embed="rId6"/>
            <a:stretch>
              <a:fillRect/>
            </a:stretch>
          </a:blipFill>
        </p:spPr>
      </p:sp>
    </p:spTree>
    <p:extLst>
      <p:ext uri="{BB962C8B-B14F-4D97-AF65-F5344CB8AC3E}">
        <p14:creationId xmlns:p14="http://schemas.microsoft.com/office/powerpoint/2010/main" val="1692467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D45510-D3ED-6E0E-A7EA-46D9DC58743F}"/>
            </a:ext>
          </a:extLst>
        </p:cNvPr>
        <p:cNvGrpSpPr/>
        <p:nvPr/>
      </p:nvGrpSpPr>
      <p:grpSpPr>
        <a:xfrm>
          <a:off x="0" y="0"/>
          <a:ext cx="0" cy="0"/>
          <a:chOff x="0" y="0"/>
          <a:chExt cx="0" cy="0"/>
        </a:xfrm>
      </p:grpSpPr>
      <p:sp>
        <p:nvSpPr>
          <p:cNvPr id="2" name="Freeform 2" descr="preencoded.png">
            <a:extLst>
              <a:ext uri="{FF2B5EF4-FFF2-40B4-BE49-F238E27FC236}">
                <a16:creationId xmlns:a16="http://schemas.microsoft.com/office/drawing/2014/main" id="{6E8CE876-084D-21E6-3AAF-339ADF44489F}"/>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3" name="Group 3">
            <a:extLst>
              <a:ext uri="{FF2B5EF4-FFF2-40B4-BE49-F238E27FC236}">
                <a16:creationId xmlns:a16="http://schemas.microsoft.com/office/drawing/2014/main" id="{7301E8EA-99A1-CE7A-DB48-A63D427517F3}"/>
              </a:ext>
            </a:extLst>
          </p:cNvPr>
          <p:cNvGrpSpPr/>
          <p:nvPr/>
        </p:nvGrpSpPr>
        <p:grpSpPr>
          <a:xfrm>
            <a:off x="0" y="0"/>
            <a:ext cx="18288000" cy="10287000"/>
            <a:chOff x="0" y="0"/>
            <a:chExt cx="24384000" cy="13716000"/>
          </a:xfrm>
        </p:grpSpPr>
        <p:sp>
          <p:nvSpPr>
            <p:cNvPr id="4" name="Freeform 4">
              <a:extLst>
                <a:ext uri="{FF2B5EF4-FFF2-40B4-BE49-F238E27FC236}">
                  <a16:creationId xmlns:a16="http://schemas.microsoft.com/office/drawing/2014/main" id="{A587799C-4E73-9A23-CDF5-B97DE52B2851}"/>
                </a:ext>
              </a:extLst>
            </p:cNvPr>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000024">
                <a:alpha val="90196"/>
              </a:srgbClr>
            </a:solidFill>
          </p:spPr>
        </p:sp>
      </p:grpSp>
      <p:sp>
        <p:nvSpPr>
          <p:cNvPr id="16" name="TextBox 16">
            <a:extLst>
              <a:ext uri="{FF2B5EF4-FFF2-40B4-BE49-F238E27FC236}">
                <a16:creationId xmlns:a16="http://schemas.microsoft.com/office/drawing/2014/main" id="{8DAC42D0-C650-26AB-657A-32805BB1669B}"/>
              </a:ext>
            </a:extLst>
          </p:cNvPr>
          <p:cNvSpPr txBox="1"/>
          <p:nvPr/>
        </p:nvSpPr>
        <p:spPr>
          <a:xfrm>
            <a:off x="958602" y="7401371"/>
            <a:ext cx="16370796" cy="395173"/>
          </a:xfrm>
          <a:prstGeom prst="rect">
            <a:avLst/>
          </a:prstGeom>
        </p:spPr>
        <p:txBody>
          <a:bodyPr lIns="0" tIns="0" rIns="0" bIns="0" rtlCol="0" anchor="t">
            <a:spAutoFit/>
          </a:bodyPr>
          <a:lstStyle/>
          <a:p>
            <a:pPr marL="499401" lvl="2" algn="l">
              <a:lnSpc>
                <a:spcPts val="3437"/>
              </a:lnSpc>
            </a:pPr>
            <a:r>
              <a:rPr lang="en-US" sz="2125" dirty="0">
                <a:solidFill>
                  <a:srgbClr val="CFD0D8"/>
                </a:solidFill>
                <a:latin typeface="Roboto"/>
                <a:ea typeface="Roboto"/>
                <a:cs typeface="Roboto"/>
                <a:sym typeface="Roboto"/>
              </a:rPr>
              <a:t> </a:t>
            </a:r>
          </a:p>
        </p:txBody>
      </p:sp>
      <p:sp>
        <p:nvSpPr>
          <p:cNvPr id="17" name="TextBox 17">
            <a:extLst>
              <a:ext uri="{FF2B5EF4-FFF2-40B4-BE49-F238E27FC236}">
                <a16:creationId xmlns:a16="http://schemas.microsoft.com/office/drawing/2014/main" id="{931B3891-AA8F-7FFD-71B0-1FB7D35E543D}"/>
              </a:ext>
            </a:extLst>
          </p:cNvPr>
          <p:cNvSpPr txBox="1"/>
          <p:nvPr/>
        </p:nvSpPr>
        <p:spPr>
          <a:xfrm>
            <a:off x="958602" y="7935366"/>
            <a:ext cx="16370796" cy="395173"/>
          </a:xfrm>
          <a:prstGeom prst="rect">
            <a:avLst/>
          </a:prstGeom>
        </p:spPr>
        <p:txBody>
          <a:bodyPr lIns="0" tIns="0" rIns="0" bIns="0" rtlCol="0" anchor="t">
            <a:spAutoFit/>
          </a:bodyPr>
          <a:lstStyle/>
          <a:p>
            <a:pPr marL="499401" lvl="2" algn="l">
              <a:lnSpc>
                <a:spcPts val="3437"/>
              </a:lnSpc>
            </a:pPr>
            <a:r>
              <a:rPr lang="en-US" sz="2125" dirty="0">
                <a:solidFill>
                  <a:srgbClr val="CFD0D8"/>
                </a:solidFill>
                <a:latin typeface="Roboto"/>
                <a:ea typeface="Roboto"/>
                <a:cs typeface="Roboto"/>
                <a:sym typeface="Roboto"/>
              </a:rPr>
              <a:t> </a:t>
            </a:r>
          </a:p>
        </p:txBody>
      </p:sp>
      <p:sp>
        <p:nvSpPr>
          <p:cNvPr id="5" name="Text 0">
            <a:extLst>
              <a:ext uri="{FF2B5EF4-FFF2-40B4-BE49-F238E27FC236}">
                <a16:creationId xmlns:a16="http://schemas.microsoft.com/office/drawing/2014/main" id="{D201E836-CE7E-569C-255E-19EA16BFE240}"/>
              </a:ext>
            </a:extLst>
          </p:cNvPr>
          <p:cNvSpPr/>
          <p:nvPr/>
        </p:nvSpPr>
        <p:spPr>
          <a:xfrm>
            <a:off x="992238" y="1566119"/>
            <a:ext cx="14457909" cy="885974"/>
          </a:xfrm>
          <a:prstGeom prst="rect">
            <a:avLst/>
          </a:prstGeom>
          <a:noFill/>
          <a:ln/>
        </p:spPr>
        <p:txBody>
          <a:bodyPr wrap="none" lIns="0" tIns="0" rIns="0" bIns="0" rtlCol="0" anchor="t"/>
          <a:lstStyle/>
          <a:p>
            <a:pPr>
              <a:lnSpc>
                <a:spcPts val="6938"/>
              </a:lnSpc>
            </a:pPr>
            <a:r>
              <a:rPr lang="en-US" sz="5563" dirty="0">
                <a:solidFill>
                  <a:srgbClr val="FBF3FA"/>
                </a:solidFill>
                <a:latin typeface="Fira Mono Medium" pitchFamily="34" charset="0"/>
                <a:ea typeface="Fira Mono Medium" pitchFamily="34" charset="-122"/>
                <a:cs typeface="Fira Mono Medium" pitchFamily="34" charset="-120"/>
              </a:rPr>
              <a:t>Tangible Impact: Our Success Story</a:t>
            </a:r>
            <a:endParaRPr lang="en-US" sz="5563" dirty="0"/>
          </a:p>
        </p:txBody>
      </p:sp>
      <p:sp>
        <p:nvSpPr>
          <p:cNvPr id="6" name="Text 1">
            <a:extLst>
              <a:ext uri="{FF2B5EF4-FFF2-40B4-BE49-F238E27FC236}">
                <a16:creationId xmlns:a16="http://schemas.microsoft.com/office/drawing/2014/main" id="{B8A83552-FE3F-BC86-DCAC-42EA8A783C0A}"/>
              </a:ext>
            </a:extLst>
          </p:cNvPr>
          <p:cNvSpPr/>
          <p:nvPr/>
        </p:nvSpPr>
        <p:spPr>
          <a:xfrm>
            <a:off x="992238" y="3019128"/>
            <a:ext cx="16303526" cy="453629"/>
          </a:xfrm>
          <a:prstGeom prst="rect">
            <a:avLst/>
          </a:prstGeom>
          <a:noFill/>
          <a:ln/>
        </p:spPr>
        <p:txBody>
          <a:bodyPr wrap="none" lIns="0" tIns="0" rIns="0" bIns="0" rtlCol="0" anchor="t"/>
          <a:lstStyle/>
          <a:p>
            <a:pPr>
              <a:lnSpc>
                <a:spcPts val="3563"/>
              </a:lnSpc>
            </a:pPr>
            <a:r>
              <a:rPr lang="en-US" sz="2188" dirty="0">
                <a:solidFill>
                  <a:srgbClr val="E0D6DE"/>
                </a:solidFill>
                <a:latin typeface="Fira Sans" pitchFamily="34" charset="0"/>
                <a:ea typeface="Fira Sans" pitchFamily="34" charset="-122"/>
                <a:cs typeface="Fira Sans" pitchFamily="34" charset="-120"/>
              </a:rPr>
              <a:t>Implementing these strategies yielded significant positive outcomes within just three months:</a:t>
            </a:r>
            <a:endParaRPr lang="en-US" sz="2188" dirty="0"/>
          </a:p>
        </p:txBody>
      </p:sp>
      <p:sp>
        <p:nvSpPr>
          <p:cNvPr id="7" name="Text 2">
            <a:extLst>
              <a:ext uri="{FF2B5EF4-FFF2-40B4-BE49-F238E27FC236}">
                <a16:creationId xmlns:a16="http://schemas.microsoft.com/office/drawing/2014/main" id="{2924AF31-1440-D9AB-668E-A130B6A40C08}"/>
              </a:ext>
            </a:extLst>
          </p:cNvPr>
          <p:cNvSpPr/>
          <p:nvPr/>
        </p:nvSpPr>
        <p:spPr>
          <a:xfrm>
            <a:off x="992238" y="4252318"/>
            <a:ext cx="7805886" cy="935534"/>
          </a:xfrm>
          <a:prstGeom prst="rect">
            <a:avLst/>
          </a:prstGeom>
          <a:noFill/>
          <a:ln/>
        </p:spPr>
        <p:txBody>
          <a:bodyPr wrap="none" lIns="0" tIns="0" rIns="0" bIns="0" rtlCol="0" anchor="t"/>
          <a:lstStyle/>
          <a:p>
            <a:pPr algn="ctr">
              <a:lnSpc>
                <a:spcPts val="7313"/>
              </a:lnSpc>
            </a:pPr>
            <a:r>
              <a:rPr lang="en-US" sz="7313" dirty="0">
                <a:solidFill>
                  <a:srgbClr val="E0D6DE"/>
                </a:solidFill>
                <a:latin typeface="Fira Mono Medium" pitchFamily="34" charset="0"/>
                <a:ea typeface="Fira Mono Medium" pitchFamily="34" charset="-122"/>
                <a:cs typeface="Fira Mono Medium" pitchFamily="34" charset="-120"/>
              </a:rPr>
              <a:t>15% → 8%</a:t>
            </a:r>
            <a:endParaRPr lang="en-US" sz="7313" dirty="0"/>
          </a:p>
        </p:txBody>
      </p:sp>
      <p:sp>
        <p:nvSpPr>
          <p:cNvPr id="8" name="Text 3">
            <a:extLst>
              <a:ext uri="{FF2B5EF4-FFF2-40B4-BE49-F238E27FC236}">
                <a16:creationId xmlns:a16="http://schemas.microsoft.com/office/drawing/2014/main" id="{97B8FA76-ECAD-F769-C3AD-038ECDA515CB}"/>
              </a:ext>
            </a:extLst>
          </p:cNvPr>
          <p:cNvSpPr/>
          <p:nvPr/>
        </p:nvSpPr>
        <p:spPr>
          <a:xfrm>
            <a:off x="3123159" y="5542061"/>
            <a:ext cx="3544044" cy="442913"/>
          </a:xfrm>
          <a:prstGeom prst="rect">
            <a:avLst/>
          </a:prstGeom>
          <a:noFill/>
          <a:ln/>
        </p:spPr>
        <p:txBody>
          <a:bodyPr wrap="none" lIns="0" tIns="0" rIns="0" bIns="0" rtlCol="0" anchor="t"/>
          <a:lstStyle/>
          <a:p>
            <a:pPr algn="ctr">
              <a:lnSpc>
                <a:spcPts val="3438"/>
              </a:lnSpc>
            </a:pPr>
            <a:r>
              <a:rPr lang="en-US" sz="2750" dirty="0">
                <a:solidFill>
                  <a:srgbClr val="E0D6DE"/>
                </a:solidFill>
                <a:latin typeface="Fira Mono Medium" pitchFamily="34" charset="0"/>
                <a:ea typeface="Fira Mono Medium" pitchFamily="34" charset="-122"/>
                <a:cs typeface="Fira Mono Medium" pitchFamily="34" charset="-120"/>
              </a:rPr>
              <a:t>Churn Reduction</a:t>
            </a:r>
            <a:endParaRPr lang="en-US" sz="2750" dirty="0"/>
          </a:p>
        </p:txBody>
      </p:sp>
      <p:sp>
        <p:nvSpPr>
          <p:cNvPr id="9" name="Text 4">
            <a:extLst>
              <a:ext uri="{FF2B5EF4-FFF2-40B4-BE49-F238E27FC236}">
                <a16:creationId xmlns:a16="http://schemas.microsoft.com/office/drawing/2014/main" id="{797E179E-E22E-CAA1-7F57-035583396F5C}"/>
              </a:ext>
            </a:extLst>
          </p:cNvPr>
          <p:cNvSpPr/>
          <p:nvPr/>
        </p:nvSpPr>
        <p:spPr>
          <a:xfrm>
            <a:off x="992238" y="6268492"/>
            <a:ext cx="7805886" cy="907256"/>
          </a:xfrm>
          <a:prstGeom prst="rect">
            <a:avLst/>
          </a:prstGeom>
          <a:noFill/>
          <a:ln/>
        </p:spPr>
        <p:txBody>
          <a:bodyPr wrap="square" lIns="0" tIns="0" rIns="0" bIns="0" rtlCol="0" anchor="t"/>
          <a:lstStyle/>
          <a:p>
            <a:pPr algn="ctr">
              <a:lnSpc>
                <a:spcPts val="3563"/>
              </a:lnSpc>
            </a:pPr>
            <a:r>
              <a:rPr lang="en-US" sz="2188" dirty="0">
                <a:solidFill>
                  <a:srgbClr val="E0D6DE"/>
                </a:solidFill>
                <a:latin typeface="Fira Sans" pitchFamily="34" charset="0"/>
                <a:ea typeface="Fira Sans" pitchFamily="34" charset="-122"/>
                <a:cs typeface="Fira Sans" pitchFamily="34" charset="-120"/>
              </a:rPr>
              <a:t>Our monthly churn rate decreased from 15% to a remarkable 8%, significantly exceeding expectations.</a:t>
            </a:r>
            <a:endParaRPr lang="en-US" sz="2188" dirty="0"/>
          </a:p>
        </p:txBody>
      </p:sp>
      <p:sp>
        <p:nvSpPr>
          <p:cNvPr id="10" name="Text 5">
            <a:extLst>
              <a:ext uri="{FF2B5EF4-FFF2-40B4-BE49-F238E27FC236}">
                <a16:creationId xmlns:a16="http://schemas.microsoft.com/office/drawing/2014/main" id="{4AC9F58B-C832-5C7A-E832-DC6E39A7B020}"/>
              </a:ext>
            </a:extLst>
          </p:cNvPr>
          <p:cNvSpPr/>
          <p:nvPr/>
        </p:nvSpPr>
        <p:spPr>
          <a:xfrm>
            <a:off x="9499402" y="4252318"/>
            <a:ext cx="7805886" cy="935534"/>
          </a:xfrm>
          <a:prstGeom prst="rect">
            <a:avLst/>
          </a:prstGeom>
          <a:noFill/>
          <a:ln/>
        </p:spPr>
        <p:txBody>
          <a:bodyPr wrap="none" lIns="0" tIns="0" rIns="0" bIns="0" rtlCol="0" anchor="t"/>
          <a:lstStyle/>
          <a:p>
            <a:pPr algn="ctr">
              <a:lnSpc>
                <a:spcPts val="7313"/>
              </a:lnSpc>
            </a:pPr>
            <a:r>
              <a:rPr lang="en-US" sz="7313" dirty="0">
                <a:solidFill>
                  <a:srgbClr val="E0D6DE"/>
                </a:solidFill>
                <a:latin typeface="Fira Mono Medium" pitchFamily="34" charset="0"/>
                <a:ea typeface="Fira Mono Medium" pitchFamily="34" charset="-122"/>
                <a:cs typeface="Fira Mono Medium" pitchFamily="34" charset="-120"/>
              </a:rPr>
              <a:t>25%</a:t>
            </a:r>
            <a:endParaRPr lang="en-US" sz="7313" dirty="0"/>
          </a:p>
        </p:txBody>
      </p:sp>
      <p:sp>
        <p:nvSpPr>
          <p:cNvPr id="11" name="Text 6">
            <a:extLst>
              <a:ext uri="{FF2B5EF4-FFF2-40B4-BE49-F238E27FC236}">
                <a16:creationId xmlns:a16="http://schemas.microsoft.com/office/drawing/2014/main" id="{2440019D-7248-70B8-23BF-D2BDD1F1913F}"/>
              </a:ext>
            </a:extLst>
          </p:cNvPr>
          <p:cNvSpPr/>
          <p:nvPr/>
        </p:nvSpPr>
        <p:spPr>
          <a:xfrm>
            <a:off x="11630323" y="5542061"/>
            <a:ext cx="3544044" cy="442913"/>
          </a:xfrm>
          <a:prstGeom prst="rect">
            <a:avLst/>
          </a:prstGeom>
          <a:noFill/>
          <a:ln/>
        </p:spPr>
        <p:txBody>
          <a:bodyPr wrap="none" lIns="0" tIns="0" rIns="0" bIns="0" rtlCol="0" anchor="t"/>
          <a:lstStyle/>
          <a:p>
            <a:pPr algn="ctr">
              <a:lnSpc>
                <a:spcPts val="3438"/>
              </a:lnSpc>
            </a:pPr>
            <a:r>
              <a:rPr lang="en-US" sz="2750" dirty="0">
                <a:solidFill>
                  <a:srgbClr val="E0D6DE"/>
                </a:solidFill>
                <a:latin typeface="Fira Mono Medium" pitchFamily="34" charset="0"/>
                <a:ea typeface="Fira Mono Medium" pitchFamily="34" charset="-122"/>
                <a:cs typeface="Fira Mono Medium" pitchFamily="34" charset="-120"/>
              </a:rPr>
              <a:t>CLV Increase</a:t>
            </a:r>
            <a:endParaRPr lang="en-US" sz="2750" dirty="0"/>
          </a:p>
        </p:txBody>
      </p:sp>
      <p:sp>
        <p:nvSpPr>
          <p:cNvPr id="12" name="Text 7">
            <a:extLst>
              <a:ext uri="{FF2B5EF4-FFF2-40B4-BE49-F238E27FC236}">
                <a16:creationId xmlns:a16="http://schemas.microsoft.com/office/drawing/2014/main" id="{8D902182-84CE-52F2-CA67-EBAEC8C33E42}"/>
              </a:ext>
            </a:extLst>
          </p:cNvPr>
          <p:cNvSpPr/>
          <p:nvPr/>
        </p:nvSpPr>
        <p:spPr>
          <a:xfrm>
            <a:off x="9499402" y="6268492"/>
            <a:ext cx="7805886" cy="907256"/>
          </a:xfrm>
          <a:prstGeom prst="rect">
            <a:avLst/>
          </a:prstGeom>
          <a:noFill/>
          <a:ln/>
        </p:spPr>
        <p:txBody>
          <a:bodyPr wrap="square" lIns="0" tIns="0" rIns="0" bIns="0" rtlCol="0" anchor="t"/>
          <a:lstStyle/>
          <a:p>
            <a:pPr algn="ctr">
              <a:lnSpc>
                <a:spcPts val="3563"/>
              </a:lnSpc>
            </a:pPr>
            <a:r>
              <a:rPr lang="en-US" sz="2188" dirty="0">
                <a:solidFill>
                  <a:srgbClr val="E0D6DE"/>
                </a:solidFill>
                <a:latin typeface="Fira Sans" pitchFamily="34" charset="0"/>
                <a:ea typeface="Fira Sans" pitchFamily="34" charset="-122"/>
                <a:cs typeface="Fira Sans" pitchFamily="34" charset="-120"/>
              </a:rPr>
              <a:t>Customer Lifetime Value surged by 25%, reflecting stronger, more enduring customer relationships.</a:t>
            </a:r>
            <a:endParaRPr lang="en-US" sz="2188" dirty="0"/>
          </a:p>
        </p:txBody>
      </p:sp>
      <p:sp>
        <p:nvSpPr>
          <p:cNvPr id="13" name="Text 8">
            <a:extLst>
              <a:ext uri="{FF2B5EF4-FFF2-40B4-BE49-F238E27FC236}">
                <a16:creationId xmlns:a16="http://schemas.microsoft.com/office/drawing/2014/main" id="{53102ABD-A031-B7EF-1FD4-3BE04A8B8334}"/>
              </a:ext>
            </a:extLst>
          </p:cNvPr>
          <p:cNvSpPr/>
          <p:nvPr/>
        </p:nvSpPr>
        <p:spPr>
          <a:xfrm>
            <a:off x="992238" y="7813626"/>
            <a:ext cx="16303526" cy="907256"/>
          </a:xfrm>
          <a:prstGeom prst="rect">
            <a:avLst/>
          </a:prstGeom>
          <a:noFill/>
          <a:ln/>
        </p:spPr>
        <p:txBody>
          <a:bodyPr wrap="square" lIns="0" tIns="0" rIns="0" bIns="0" rtlCol="0" anchor="t"/>
          <a:lstStyle/>
          <a:p>
            <a:pPr>
              <a:lnSpc>
                <a:spcPts val="3563"/>
              </a:lnSpc>
            </a:pPr>
            <a:r>
              <a:rPr lang="en-US" sz="2188" dirty="0">
                <a:solidFill>
                  <a:srgbClr val="E0D6DE"/>
                </a:solidFill>
                <a:latin typeface="Fira Sans" pitchFamily="34" charset="0"/>
                <a:ea typeface="Fira Sans" pitchFamily="34" charset="-122"/>
                <a:cs typeface="Fira Sans" pitchFamily="34" charset="-120"/>
              </a:rPr>
              <a:t>This success demonstrates that data-driven retention strategies not only save valuable customers but also </a:t>
            </a:r>
            <a:r>
              <a:rPr lang="en-US" sz="2188" dirty="0">
                <a:solidFill>
                  <a:srgbClr val="FF6BD8"/>
                </a:solidFill>
                <a:latin typeface="Fira Sans" pitchFamily="34" charset="0"/>
                <a:ea typeface="Fira Sans" pitchFamily="34" charset="-122"/>
                <a:cs typeface="Fira Sans" pitchFamily="34" charset="-120"/>
              </a:rPr>
              <a:t>optimize marketing spend</a:t>
            </a:r>
            <a:r>
              <a:rPr lang="en-US" sz="2188" dirty="0">
                <a:solidFill>
                  <a:srgbClr val="E0D6DE"/>
                </a:solidFill>
                <a:latin typeface="Fira Sans" pitchFamily="34" charset="0"/>
                <a:ea typeface="Fira Sans" pitchFamily="34" charset="-122"/>
                <a:cs typeface="Fira Sans" pitchFamily="34" charset="-120"/>
              </a:rPr>
              <a:t> by focusing on nurturing existing relationships over costly acquisition.</a:t>
            </a:r>
            <a:endParaRPr lang="en-US" sz="2188" dirty="0"/>
          </a:p>
        </p:txBody>
      </p:sp>
      <p:sp>
        <p:nvSpPr>
          <p:cNvPr id="14" name="Freeform 8">
            <a:extLst>
              <a:ext uri="{FF2B5EF4-FFF2-40B4-BE49-F238E27FC236}">
                <a16:creationId xmlns:a16="http://schemas.microsoft.com/office/drawing/2014/main" id="{FA39E921-9504-A000-37E6-B6F2BC250B1A}"/>
              </a:ext>
            </a:extLst>
          </p:cNvPr>
          <p:cNvSpPr/>
          <p:nvPr/>
        </p:nvSpPr>
        <p:spPr>
          <a:xfrm>
            <a:off x="16764000" y="0"/>
            <a:ext cx="1524000" cy="1409700"/>
          </a:xfrm>
          <a:custGeom>
            <a:avLst/>
            <a:gdLst/>
            <a:ahLst/>
            <a:cxnLst/>
            <a:rect l="l" t="t" r="r" b="b"/>
            <a:pathLst>
              <a:path w="1742400" h="1742400">
                <a:moveTo>
                  <a:pt x="0" y="0"/>
                </a:moveTo>
                <a:lnTo>
                  <a:pt x="1742400" y="0"/>
                </a:lnTo>
                <a:lnTo>
                  <a:pt x="1742400" y="1742400"/>
                </a:lnTo>
                <a:lnTo>
                  <a:pt x="0" y="1742400"/>
                </a:lnTo>
                <a:lnTo>
                  <a:pt x="0" y="0"/>
                </a:lnTo>
                <a:close/>
              </a:path>
            </a:pathLst>
          </a:custGeom>
          <a:blipFill>
            <a:blip r:embed="rId3"/>
            <a:stretch>
              <a:fillRect/>
            </a:stretch>
          </a:blipFill>
        </p:spPr>
      </p:sp>
    </p:spTree>
    <p:extLst>
      <p:ext uri="{BB962C8B-B14F-4D97-AF65-F5344CB8AC3E}">
        <p14:creationId xmlns:p14="http://schemas.microsoft.com/office/powerpoint/2010/main" val="23272982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5EBEEF-9F54-D30F-D765-38BA69DDDB54}"/>
            </a:ext>
          </a:extLst>
        </p:cNvPr>
        <p:cNvGrpSpPr/>
        <p:nvPr/>
      </p:nvGrpSpPr>
      <p:grpSpPr>
        <a:xfrm>
          <a:off x="0" y="0"/>
          <a:ext cx="0" cy="0"/>
          <a:chOff x="0" y="0"/>
          <a:chExt cx="0" cy="0"/>
        </a:xfrm>
      </p:grpSpPr>
      <p:sp>
        <p:nvSpPr>
          <p:cNvPr id="2" name="Freeform 2" descr="preencoded.png">
            <a:extLst>
              <a:ext uri="{FF2B5EF4-FFF2-40B4-BE49-F238E27FC236}">
                <a16:creationId xmlns:a16="http://schemas.microsoft.com/office/drawing/2014/main" id="{EA2A9226-6F55-47FC-8BAA-EB54739254AF}"/>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3" name="Group 3">
            <a:extLst>
              <a:ext uri="{FF2B5EF4-FFF2-40B4-BE49-F238E27FC236}">
                <a16:creationId xmlns:a16="http://schemas.microsoft.com/office/drawing/2014/main" id="{C74AA15B-E1F7-DCE3-8C69-3B79DEA99436}"/>
              </a:ext>
            </a:extLst>
          </p:cNvPr>
          <p:cNvGrpSpPr/>
          <p:nvPr/>
        </p:nvGrpSpPr>
        <p:grpSpPr>
          <a:xfrm>
            <a:off x="0" y="0"/>
            <a:ext cx="18288000" cy="10287000"/>
            <a:chOff x="0" y="0"/>
            <a:chExt cx="24384000" cy="13716000"/>
          </a:xfrm>
        </p:grpSpPr>
        <p:sp>
          <p:nvSpPr>
            <p:cNvPr id="4" name="Freeform 4">
              <a:extLst>
                <a:ext uri="{FF2B5EF4-FFF2-40B4-BE49-F238E27FC236}">
                  <a16:creationId xmlns:a16="http://schemas.microsoft.com/office/drawing/2014/main" id="{1E1DA2BE-F5CB-4E5C-3C26-25132125B372}"/>
                </a:ext>
              </a:extLst>
            </p:cNvPr>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000024">
                <a:alpha val="90196"/>
              </a:srgbClr>
            </a:solidFill>
          </p:spPr>
        </p:sp>
      </p:grpSp>
      <p:sp>
        <p:nvSpPr>
          <p:cNvPr id="16" name="TextBox 16">
            <a:extLst>
              <a:ext uri="{FF2B5EF4-FFF2-40B4-BE49-F238E27FC236}">
                <a16:creationId xmlns:a16="http://schemas.microsoft.com/office/drawing/2014/main" id="{5A7F734D-4BDC-7E3D-ADC7-AD55BB7F601D}"/>
              </a:ext>
            </a:extLst>
          </p:cNvPr>
          <p:cNvSpPr txBox="1"/>
          <p:nvPr/>
        </p:nvSpPr>
        <p:spPr>
          <a:xfrm>
            <a:off x="958602" y="7401371"/>
            <a:ext cx="16370796" cy="395173"/>
          </a:xfrm>
          <a:prstGeom prst="rect">
            <a:avLst/>
          </a:prstGeom>
        </p:spPr>
        <p:txBody>
          <a:bodyPr lIns="0" tIns="0" rIns="0" bIns="0" rtlCol="0" anchor="t">
            <a:spAutoFit/>
          </a:bodyPr>
          <a:lstStyle/>
          <a:p>
            <a:pPr marL="499401" lvl="2" algn="l">
              <a:lnSpc>
                <a:spcPts val="3437"/>
              </a:lnSpc>
            </a:pPr>
            <a:r>
              <a:rPr lang="en-US" sz="2125" dirty="0">
                <a:solidFill>
                  <a:srgbClr val="CFD0D8"/>
                </a:solidFill>
                <a:latin typeface="Roboto"/>
                <a:ea typeface="Roboto"/>
                <a:cs typeface="Roboto"/>
                <a:sym typeface="Roboto"/>
              </a:rPr>
              <a:t> </a:t>
            </a:r>
          </a:p>
        </p:txBody>
      </p:sp>
      <p:sp>
        <p:nvSpPr>
          <p:cNvPr id="17" name="TextBox 17">
            <a:extLst>
              <a:ext uri="{FF2B5EF4-FFF2-40B4-BE49-F238E27FC236}">
                <a16:creationId xmlns:a16="http://schemas.microsoft.com/office/drawing/2014/main" id="{EC4D709A-C49B-5850-5BF3-639922EB999A}"/>
              </a:ext>
            </a:extLst>
          </p:cNvPr>
          <p:cNvSpPr txBox="1"/>
          <p:nvPr/>
        </p:nvSpPr>
        <p:spPr>
          <a:xfrm>
            <a:off x="958602" y="7935366"/>
            <a:ext cx="16370796" cy="395173"/>
          </a:xfrm>
          <a:prstGeom prst="rect">
            <a:avLst/>
          </a:prstGeom>
        </p:spPr>
        <p:txBody>
          <a:bodyPr lIns="0" tIns="0" rIns="0" bIns="0" rtlCol="0" anchor="t">
            <a:spAutoFit/>
          </a:bodyPr>
          <a:lstStyle/>
          <a:p>
            <a:pPr marL="499401" lvl="2" algn="l">
              <a:lnSpc>
                <a:spcPts val="3437"/>
              </a:lnSpc>
            </a:pPr>
            <a:r>
              <a:rPr lang="en-US" sz="2125" dirty="0">
                <a:solidFill>
                  <a:srgbClr val="CFD0D8"/>
                </a:solidFill>
                <a:latin typeface="Roboto"/>
                <a:ea typeface="Roboto"/>
                <a:cs typeface="Roboto"/>
                <a:sym typeface="Roboto"/>
              </a:rPr>
              <a:t> </a:t>
            </a:r>
          </a:p>
        </p:txBody>
      </p:sp>
      <p:sp>
        <p:nvSpPr>
          <p:cNvPr id="6" name="Text 0">
            <a:extLst>
              <a:ext uri="{FF2B5EF4-FFF2-40B4-BE49-F238E27FC236}">
                <a16:creationId xmlns:a16="http://schemas.microsoft.com/office/drawing/2014/main" id="{E216A7C7-8D16-8A5D-3852-D71EB3890F40}"/>
              </a:ext>
            </a:extLst>
          </p:cNvPr>
          <p:cNvSpPr/>
          <p:nvPr/>
        </p:nvSpPr>
        <p:spPr>
          <a:xfrm>
            <a:off x="992238" y="1826567"/>
            <a:ext cx="16303526" cy="1771948"/>
          </a:xfrm>
          <a:prstGeom prst="rect">
            <a:avLst/>
          </a:prstGeom>
          <a:noFill/>
          <a:ln/>
        </p:spPr>
        <p:txBody>
          <a:bodyPr wrap="square" lIns="0" tIns="0" rIns="0" bIns="0" rtlCol="0" anchor="t"/>
          <a:lstStyle/>
          <a:p>
            <a:pPr>
              <a:lnSpc>
                <a:spcPts val="6938"/>
              </a:lnSpc>
            </a:pPr>
            <a:r>
              <a:rPr lang="en-US" sz="5563" dirty="0">
                <a:solidFill>
                  <a:srgbClr val="FBF3FA"/>
                </a:solidFill>
                <a:latin typeface="Fira Mono Medium" pitchFamily="34" charset="0"/>
                <a:ea typeface="Fira Mono Medium" pitchFamily="34" charset="-122"/>
                <a:cs typeface="Fira Mono Medium" pitchFamily="34" charset="-120"/>
              </a:rPr>
              <a:t>Transformative Impact: Our Data-Driven Success</a:t>
            </a:r>
            <a:endParaRPr lang="en-US" sz="5563" dirty="0"/>
          </a:p>
        </p:txBody>
      </p:sp>
      <p:sp>
        <p:nvSpPr>
          <p:cNvPr id="7" name="Text 1">
            <a:extLst>
              <a:ext uri="{FF2B5EF4-FFF2-40B4-BE49-F238E27FC236}">
                <a16:creationId xmlns:a16="http://schemas.microsoft.com/office/drawing/2014/main" id="{983B60CD-1187-B6AE-D327-71BBB9026915}"/>
              </a:ext>
            </a:extLst>
          </p:cNvPr>
          <p:cNvSpPr/>
          <p:nvPr/>
        </p:nvSpPr>
        <p:spPr>
          <a:xfrm>
            <a:off x="992238" y="4165551"/>
            <a:ext cx="16303526" cy="453629"/>
          </a:xfrm>
          <a:prstGeom prst="rect">
            <a:avLst/>
          </a:prstGeom>
          <a:noFill/>
          <a:ln/>
        </p:spPr>
        <p:txBody>
          <a:bodyPr wrap="none" lIns="0" tIns="0" rIns="0" bIns="0" rtlCol="0" anchor="t"/>
          <a:lstStyle/>
          <a:p>
            <a:pPr>
              <a:lnSpc>
                <a:spcPts val="3563"/>
              </a:lnSpc>
            </a:pPr>
            <a:r>
              <a:rPr lang="en-US" sz="2188" dirty="0">
                <a:solidFill>
                  <a:srgbClr val="E0D6DE"/>
                </a:solidFill>
                <a:latin typeface="Fira Sans" pitchFamily="34" charset="0"/>
                <a:ea typeface="Fira Sans" pitchFamily="34" charset="-122"/>
                <a:cs typeface="Fira Sans" pitchFamily="34" charset="-120"/>
              </a:rPr>
              <a:t>Our strategic interventions, guided by comprehensive data analysis, yielded significant improvements in key metrics:</a:t>
            </a:r>
            <a:endParaRPr lang="en-US" sz="2188" dirty="0"/>
          </a:p>
        </p:txBody>
      </p:sp>
      <p:sp>
        <p:nvSpPr>
          <p:cNvPr id="8" name="Text 2">
            <a:extLst>
              <a:ext uri="{FF2B5EF4-FFF2-40B4-BE49-F238E27FC236}">
                <a16:creationId xmlns:a16="http://schemas.microsoft.com/office/drawing/2014/main" id="{B7BD38CF-4A88-E859-E8F9-0F6DE8BE79E2}"/>
              </a:ext>
            </a:extLst>
          </p:cNvPr>
          <p:cNvSpPr/>
          <p:nvPr/>
        </p:nvSpPr>
        <p:spPr>
          <a:xfrm>
            <a:off x="992238" y="4938118"/>
            <a:ext cx="16303526" cy="453629"/>
          </a:xfrm>
          <a:prstGeom prst="rect">
            <a:avLst/>
          </a:prstGeom>
          <a:noFill/>
          <a:ln/>
        </p:spPr>
        <p:txBody>
          <a:bodyPr wrap="none" lIns="0" tIns="0" rIns="0" bIns="0" rtlCol="0" anchor="t"/>
          <a:lstStyle/>
          <a:p>
            <a:pPr marL="428625" indent="-428625">
              <a:lnSpc>
                <a:spcPts val="3563"/>
              </a:lnSpc>
              <a:buSzPct val="100000"/>
              <a:buChar char="•"/>
            </a:pPr>
            <a:r>
              <a:rPr lang="en-US" sz="2188" b="1" dirty="0">
                <a:solidFill>
                  <a:srgbClr val="E0D6DE"/>
                </a:solidFill>
                <a:latin typeface="Fira Sans" pitchFamily="34" charset="0"/>
                <a:ea typeface="Fira Sans" pitchFamily="34" charset="-122"/>
                <a:cs typeface="Fira Sans" pitchFamily="34" charset="-120"/>
              </a:rPr>
              <a:t>Before:</a:t>
            </a:r>
            <a:r>
              <a:rPr lang="en-US" sz="2188" dirty="0">
                <a:solidFill>
                  <a:srgbClr val="E0D6DE"/>
                </a:solidFill>
                <a:latin typeface="Fira Sans" pitchFamily="34" charset="0"/>
                <a:ea typeface="Fira Sans" pitchFamily="34" charset="-122"/>
                <a:cs typeface="Fira Sans" pitchFamily="34" charset="-120"/>
              </a:rPr>
              <a:t> Monthly churn rate stood at 15%.</a:t>
            </a:r>
            <a:endParaRPr lang="en-US" sz="2188" dirty="0"/>
          </a:p>
        </p:txBody>
      </p:sp>
      <p:sp>
        <p:nvSpPr>
          <p:cNvPr id="9" name="Text 3">
            <a:extLst>
              <a:ext uri="{FF2B5EF4-FFF2-40B4-BE49-F238E27FC236}">
                <a16:creationId xmlns:a16="http://schemas.microsoft.com/office/drawing/2014/main" id="{958F96A3-5B07-6349-98D8-7494B08F5605}"/>
              </a:ext>
            </a:extLst>
          </p:cNvPr>
          <p:cNvSpPr/>
          <p:nvPr/>
        </p:nvSpPr>
        <p:spPr>
          <a:xfrm>
            <a:off x="992238" y="5490866"/>
            <a:ext cx="16303526" cy="453629"/>
          </a:xfrm>
          <a:prstGeom prst="rect">
            <a:avLst/>
          </a:prstGeom>
          <a:noFill/>
          <a:ln/>
        </p:spPr>
        <p:txBody>
          <a:bodyPr wrap="none" lIns="0" tIns="0" rIns="0" bIns="0" rtlCol="0" anchor="t"/>
          <a:lstStyle/>
          <a:p>
            <a:pPr marL="428625" indent="-428625">
              <a:lnSpc>
                <a:spcPts val="3563"/>
              </a:lnSpc>
              <a:buSzPct val="100000"/>
              <a:buChar char="•"/>
            </a:pPr>
            <a:r>
              <a:rPr lang="en-US" sz="2188" b="1" dirty="0">
                <a:solidFill>
                  <a:srgbClr val="E0D6DE"/>
                </a:solidFill>
                <a:latin typeface="Fira Sans" pitchFamily="34" charset="0"/>
                <a:ea typeface="Fira Sans" pitchFamily="34" charset="-122"/>
                <a:cs typeface="Fira Sans" pitchFamily="34" charset="-120"/>
              </a:rPr>
              <a:t>After:</a:t>
            </a:r>
            <a:r>
              <a:rPr lang="en-US" sz="2188" dirty="0">
                <a:solidFill>
                  <a:srgbClr val="E0D6DE"/>
                </a:solidFill>
                <a:latin typeface="Fira Sans" pitchFamily="34" charset="0"/>
                <a:ea typeface="Fira Sans" pitchFamily="34" charset="-122"/>
                <a:cs typeface="Fira Sans" pitchFamily="34" charset="-120"/>
              </a:rPr>
              <a:t> Monthly churn rate was reduced to a remarkable 8%.</a:t>
            </a:r>
            <a:endParaRPr lang="en-US" sz="2188" dirty="0"/>
          </a:p>
        </p:txBody>
      </p:sp>
      <p:sp>
        <p:nvSpPr>
          <p:cNvPr id="10" name="Text 4">
            <a:extLst>
              <a:ext uri="{FF2B5EF4-FFF2-40B4-BE49-F238E27FC236}">
                <a16:creationId xmlns:a16="http://schemas.microsoft.com/office/drawing/2014/main" id="{FF35EBF4-E54A-772F-5792-DEA4F7919AE3}"/>
              </a:ext>
            </a:extLst>
          </p:cNvPr>
          <p:cNvSpPr/>
          <p:nvPr/>
        </p:nvSpPr>
        <p:spPr>
          <a:xfrm>
            <a:off x="992238" y="6043613"/>
            <a:ext cx="16303526" cy="453629"/>
          </a:xfrm>
          <a:prstGeom prst="rect">
            <a:avLst/>
          </a:prstGeom>
          <a:noFill/>
          <a:ln/>
        </p:spPr>
        <p:txBody>
          <a:bodyPr wrap="none" lIns="0" tIns="0" rIns="0" bIns="0" rtlCol="0" anchor="t"/>
          <a:lstStyle/>
          <a:p>
            <a:pPr marL="428625" indent="-428625">
              <a:lnSpc>
                <a:spcPts val="3563"/>
              </a:lnSpc>
              <a:buSzPct val="100000"/>
              <a:buChar char="•"/>
            </a:pPr>
            <a:r>
              <a:rPr lang="en-US" sz="2188" dirty="0">
                <a:solidFill>
                  <a:srgbClr val="E0D6DE"/>
                </a:solidFill>
                <a:latin typeface="Fira Sans" pitchFamily="34" charset="0"/>
                <a:ea typeface="Fira Sans" pitchFamily="34" charset="-122"/>
                <a:cs typeface="Fira Sans" pitchFamily="34" charset="-120"/>
              </a:rPr>
              <a:t>Customer Lifetime Value (CLV) increased by 25%.</a:t>
            </a:r>
            <a:endParaRPr lang="en-US" sz="2188" dirty="0"/>
          </a:p>
        </p:txBody>
      </p:sp>
      <p:sp>
        <p:nvSpPr>
          <p:cNvPr id="11" name="Text 5">
            <a:extLst>
              <a:ext uri="{FF2B5EF4-FFF2-40B4-BE49-F238E27FC236}">
                <a16:creationId xmlns:a16="http://schemas.microsoft.com/office/drawing/2014/main" id="{0E3CA808-1D43-DE5F-6704-A16227C2502F}"/>
              </a:ext>
            </a:extLst>
          </p:cNvPr>
          <p:cNvSpPr/>
          <p:nvPr/>
        </p:nvSpPr>
        <p:spPr>
          <a:xfrm>
            <a:off x="992238" y="6596361"/>
            <a:ext cx="16303526" cy="453629"/>
          </a:xfrm>
          <a:prstGeom prst="rect">
            <a:avLst/>
          </a:prstGeom>
          <a:noFill/>
          <a:ln/>
        </p:spPr>
        <p:txBody>
          <a:bodyPr wrap="none" lIns="0" tIns="0" rIns="0" bIns="0" rtlCol="0" anchor="t"/>
          <a:lstStyle/>
          <a:p>
            <a:pPr marL="428625" indent="-428625">
              <a:lnSpc>
                <a:spcPts val="3563"/>
              </a:lnSpc>
              <a:buSzPct val="100000"/>
              <a:buChar char="•"/>
            </a:pPr>
            <a:r>
              <a:rPr lang="en-US" sz="2188" dirty="0">
                <a:solidFill>
                  <a:srgbClr val="E0D6DE"/>
                </a:solidFill>
                <a:latin typeface="Fira Sans" pitchFamily="34" charset="0"/>
                <a:ea typeface="Fira Sans" pitchFamily="34" charset="-122"/>
                <a:cs typeface="Fira Sans" pitchFamily="34" charset="-120"/>
              </a:rPr>
              <a:t>Retention costs were significantly reduced.</a:t>
            </a:r>
            <a:endParaRPr lang="en-US" sz="2188" dirty="0"/>
          </a:p>
        </p:txBody>
      </p:sp>
      <p:sp>
        <p:nvSpPr>
          <p:cNvPr id="12" name="Shape 7">
            <a:extLst>
              <a:ext uri="{FF2B5EF4-FFF2-40B4-BE49-F238E27FC236}">
                <a16:creationId xmlns:a16="http://schemas.microsoft.com/office/drawing/2014/main" id="{F8307B18-B437-A7CE-63A9-53287B6933E2}"/>
              </a:ext>
            </a:extLst>
          </p:cNvPr>
          <p:cNvSpPr/>
          <p:nvPr/>
        </p:nvSpPr>
        <p:spPr>
          <a:xfrm>
            <a:off x="992238" y="7368928"/>
            <a:ext cx="38100" cy="1091505"/>
          </a:xfrm>
          <a:prstGeom prst="rect">
            <a:avLst/>
          </a:prstGeom>
          <a:solidFill>
            <a:srgbClr val="FF6BD8"/>
          </a:solidFill>
          <a:ln/>
        </p:spPr>
      </p:sp>
      <p:sp>
        <p:nvSpPr>
          <p:cNvPr id="13" name="Text 6">
            <a:extLst>
              <a:ext uri="{FF2B5EF4-FFF2-40B4-BE49-F238E27FC236}">
                <a16:creationId xmlns:a16="http://schemas.microsoft.com/office/drawing/2014/main" id="{1A56E755-9C41-EE3B-870A-C21FDE415259}"/>
              </a:ext>
            </a:extLst>
          </p:cNvPr>
          <p:cNvSpPr/>
          <p:nvPr/>
        </p:nvSpPr>
        <p:spPr>
          <a:xfrm>
            <a:off x="1417439" y="7687867"/>
            <a:ext cx="15878324" cy="453629"/>
          </a:xfrm>
          <a:prstGeom prst="rect">
            <a:avLst/>
          </a:prstGeom>
          <a:noFill/>
          <a:ln/>
        </p:spPr>
        <p:txBody>
          <a:bodyPr wrap="none" lIns="0" tIns="0" rIns="0" bIns="0" rtlCol="0" anchor="t"/>
          <a:lstStyle/>
          <a:p>
            <a:pPr>
              <a:lnSpc>
                <a:spcPts val="3563"/>
              </a:lnSpc>
            </a:pPr>
            <a:r>
              <a:rPr lang="en-US" sz="2188" dirty="0">
                <a:solidFill>
                  <a:srgbClr val="E0D6DE"/>
                </a:solidFill>
                <a:latin typeface="Fira Sans" pitchFamily="34" charset="0"/>
                <a:ea typeface="Fira Sans" pitchFamily="34" charset="-122"/>
                <a:cs typeface="Fira Sans" pitchFamily="34" charset="-120"/>
              </a:rPr>
              <a:t>"That’s not magic — that’s data."</a:t>
            </a:r>
            <a:endParaRPr lang="en-US" sz="2188" dirty="0"/>
          </a:p>
        </p:txBody>
      </p:sp>
      <p:sp>
        <p:nvSpPr>
          <p:cNvPr id="5" name="Freeform 8">
            <a:extLst>
              <a:ext uri="{FF2B5EF4-FFF2-40B4-BE49-F238E27FC236}">
                <a16:creationId xmlns:a16="http://schemas.microsoft.com/office/drawing/2014/main" id="{C864D60F-8449-A61F-B353-5B0E31EB9336}"/>
              </a:ext>
            </a:extLst>
          </p:cNvPr>
          <p:cNvSpPr/>
          <p:nvPr/>
        </p:nvSpPr>
        <p:spPr>
          <a:xfrm>
            <a:off x="16764000" y="0"/>
            <a:ext cx="1524000" cy="1409700"/>
          </a:xfrm>
          <a:custGeom>
            <a:avLst/>
            <a:gdLst/>
            <a:ahLst/>
            <a:cxnLst/>
            <a:rect l="l" t="t" r="r" b="b"/>
            <a:pathLst>
              <a:path w="1742400" h="1742400">
                <a:moveTo>
                  <a:pt x="0" y="0"/>
                </a:moveTo>
                <a:lnTo>
                  <a:pt x="1742400" y="0"/>
                </a:lnTo>
                <a:lnTo>
                  <a:pt x="1742400" y="1742400"/>
                </a:lnTo>
                <a:lnTo>
                  <a:pt x="0" y="1742400"/>
                </a:lnTo>
                <a:lnTo>
                  <a:pt x="0" y="0"/>
                </a:lnTo>
                <a:close/>
              </a:path>
            </a:pathLst>
          </a:custGeom>
          <a:blipFill>
            <a:blip r:embed="rId3"/>
            <a:stretch>
              <a:fillRect/>
            </a:stretch>
          </a:blipFill>
        </p:spPr>
      </p:sp>
    </p:spTree>
    <p:extLst>
      <p:ext uri="{BB962C8B-B14F-4D97-AF65-F5344CB8AC3E}">
        <p14:creationId xmlns:p14="http://schemas.microsoft.com/office/powerpoint/2010/main" val="11480642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C74B27-9FE0-3908-564E-2B241DADC42D}"/>
            </a:ext>
          </a:extLst>
        </p:cNvPr>
        <p:cNvGrpSpPr/>
        <p:nvPr/>
      </p:nvGrpSpPr>
      <p:grpSpPr>
        <a:xfrm>
          <a:off x="0" y="0"/>
          <a:ext cx="0" cy="0"/>
          <a:chOff x="0" y="0"/>
          <a:chExt cx="0" cy="0"/>
        </a:xfrm>
      </p:grpSpPr>
      <p:sp>
        <p:nvSpPr>
          <p:cNvPr id="2" name="Freeform 2" descr="preencoded.png">
            <a:extLst>
              <a:ext uri="{FF2B5EF4-FFF2-40B4-BE49-F238E27FC236}">
                <a16:creationId xmlns:a16="http://schemas.microsoft.com/office/drawing/2014/main" id="{2F59EF82-4BC0-8439-5463-AAC2AE40B00A}"/>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3" name="Group 3">
            <a:extLst>
              <a:ext uri="{FF2B5EF4-FFF2-40B4-BE49-F238E27FC236}">
                <a16:creationId xmlns:a16="http://schemas.microsoft.com/office/drawing/2014/main" id="{4F1BBEAA-A898-2D39-EF49-C1758FCAA5DE}"/>
              </a:ext>
            </a:extLst>
          </p:cNvPr>
          <p:cNvGrpSpPr/>
          <p:nvPr/>
        </p:nvGrpSpPr>
        <p:grpSpPr>
          <a:xfrm>
            <a:off x="0" y="0"/>
            <a:ext cx="18288000" cy="10287000"/>
            <a:chOff x="0" y="0"/>
            <a:chExt cx="24384000" cy="13716000"/>
          </a:xfrm>
        </p:grpSpPr>
        <p:sp>
          <p:nvSpPr>
            <p:cNvPr id="4" name="Freeform 4">
              <a:extLst>
                <a:ext uri="{FF2B5EF4-FFF2-40B4-BE49-F238E27FC236}">
                  <a16:creationId xmlns:a16="http://schemas.microsoft.com/office/drawing/2014/main" id="{C37E4428-3FD7-AC04-8DBB-3911A568E2EB}"/>
                </a:ext>
              </a:extLst>
            </p:cNvPr>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000024">
                <a:alpha val="90196"/>
              </a:srgbClr>
            </a:solidFill>
          </p:spPr>
        </p:sp>
      </p:grpSp>
      <p:sp>
        <p:nvSpPr>
          <p:cNvPr id="16" name="TextBox 16">
            <a:extLst>
              <a:ext uri="{FF2B5EF4-FFF2-40B4-BE49-F238E27FC236}">
                <a16:creationId xmlns:a16="http://schemas.microsoft.com/office/drawing/2014/main" id="{84279CC2-7121-E83A-3E0B-79DC47FE7296}"/>
              </a:ext>
            </a:extLst>
          </p:cNvPr>
          <p:cNvSpPr txBox="1"/>
          <p:nvPr/>
        </p:nvSpPr>
        <p:spPr>
          <a:xfrm>
            <a:off x="958602" y="7401371"/>
            <a:ext cx="16370796" cy="395173"/>
          </a:xfrm>
          <a:prstGeom prst="rect">
            <a:avLst/>
          </a:prstGeom>
        </p:spPr>
        <p:txBody>
          <a:bodyPr lIns="0" tIns="0" rIns="0" bIns="0" rtlCol="0" anchor="t">
            <a:spAutoFit/>
          </a:bodyPr>
          <a:lstStyle/>
          <a:p>
            <a:pPr marL="499401" lvl="2" algn="l">
              <a:lnSpc>
                <a:spcPts val="3437"/>
              </a:lnSpc>
            </a:pPr>
            <a:r>
              <a:rPr lang="en-US" sz="2125" dirty="0">
                <a:solidFill>
                  <a:srgbClr val="CFD0D8"/>
                </a:solidFill>
                <a:latin typeface="Roboto"/>
                <a:ea typeface="Roboto"/>
                <a:cs typeface="Roboto"/>
                <a:sym typeface="Roboto"/>
              </a:rPr>
              <a:t> </a:t>
            </a:r>
          </a:p>
        </p:txBody>
      </p:sp>
      <p:sp>
        <p:nvSpPr>
          <p:cNvPr id="17" name="TextBox 17">
            <a:extLst>
              <a:ext uri="{FF2B5EF4-FFF2-40B4-BE49-F238E27FC236}">
                <a16:creationId xmlns:a16="http://schemas.microsoft.com/office/drawing/2014/main" id="{CA4775CD-F92B-0ED9-FCED-BEEFCD216708}"/>
              </a:ext>
            </a:extLst>
          </p:cNvPr>
          <p:cNvSpPr txBox="1"/>
          <p:nvPr/>
        </p:nvSpPr>
        <p:spPr>
          <a:xfrm>
            <a:off x="958602" y="7935366"/>
            <a:ext cx="16370796" cy="395173"/>
          </a:xfrm>
          <a:prstGeom prst="rect">
            <a:avLst/>
          </a:prstGeom>
        </p:spPr>
        <p:txBody>
          <a:bodyPr lIns="0" tIns="0" rIns="0" bIns="0" rtlCol="0" anchor="t">
            <a:spAutoFit/>
          </a:bodyPr>
          <a:lstStyle/>
          <a:p>
            <a:pPr marL="499401" lvl="2" algn="l">
              <a:lnSpc>
                <a:spcPts val="3437"/>
              </a:lnSpc>
            </a:pPr>
            <a:r>
              <a:rPr lang="en-US" sz="2125" dirty="0">
                <a:solidFill>
                  <a:srgbClr val="CFD0D8"/>
                </a:solidFill>
                <a:latin typeface="Roboto"/>
                <a:ea typeface="Roboto"/>
                <a:cs typeface="Roboto"/>
                <a:sym typeface="Roboto"/>
              </a:rPr>
              <a:t> </a:t>
            </a:r>
          </a:p>
        </p:txBody>
      </p:sp>
      <p:sp>
        <p:nvSpPr>
          <p:cNvPr id="5" name="Text 0">
            <a:extLst>
              <a:ext uri="{FF2B5EF4-FFF2-40B4-BE49-F238E27FC236}">
                <a16:creationId xmlns:a16="http://schemas.microsoft.com/office/drawing/2014/main" id="{6E4A976A-BDCE-9B84-8EE5-8E44B47D6005}"/>
              </a:ext>
            </a:extLst>
          </p:cNvPr>
          <p:cNvSpPr/>
          <p:nvPr/>
        </p:nvSpPr>
        <p:spPr>
          <a:xfrm>
            <a:off x="992238" y="1514624"/>
            <a:ext cx="9445526" cy="1771948"/>
          </a:xfrm>
          <a:prstGeom prst="rect">
            <a:avLst/>
          </a:prstGeom>
          <a:noFill/>
          <a:ln/>
        </p:spPr>
        <p:txBody>
          <a:bodyPr wrap="square" lIns="0" tIns="0" rIns="0" bIns="0" rtlCol="0" anchor="t"/>
          <a:lstStyle/>
          <a:p>
            <a:pPr>
              <a:lnSpc>
                <a:spcPts val="6938"/>
              </a:lnSpc>
            </a:pPr>
            <a:r>
              <a:rPr lang="en-US" sz="5563" dirty="0">
                <a:solidFill>
                  <a:srgbClr val="FBF3FA"/>
                </a:solidFill>
                <a:latin typeface="Fira Mono Medium" pitchFamily="34" charset="0"/>
                <a:ea typeface="Fira Mono Medium" pitchFamily="34" charset="-122"/>
                <a:cs typeface="Fira Mono Medium" pitchFamily="34" charset="-120"/>
              </a:rPr>
              <a:t>The Power of Business Analysis</a:t>
            </a:r>
            <a:endParaRPr lang="en-US" sz="5563" dirty="0"/>
          </a:p>
        </p:txBody>
      </p:sp>
      <p:sp>
        <p:nvSpPr>
          <p:cNvPr id="6" name="Shape 2">
            <a:extLst>
              <a:ext uri="{FF2B5EF4-FFF2-40B4-BE49-F238E27FC236}">
                <a16:creationId xmlns:a16="http://schemas.microsoft.com/office/drawing/2014/main" id="{612BD4C1-F8D2-3F18-0ACC-DF2E1C75FE2F}"/>
              </a:ext>
            </a:extLst>
          </p:cNvPr>
          <p:cNvSpPr/>
          <p:nvPr/>
        </p:nvSpPr>
        <p:spPr>
          <a:xfrm>
            <a:off x="992238" y="3711774"/>
            <a:ext cx="38100" cy="1545134"/>
          </a:xfrm>
          <a:prstGeom prst="rect">
            <a:avLst/>
          </a:prstGeom>
          <a:solidFill>
            <a:srgbClr val="FF6BD8"/>
          </a:solidFill>
          <a:ln/>
        </p:spPr>
      </p:sp>
      <p:sp>
        <p:nvSpPr>
          <p:cNvPr id="7" name="Text 1">
            <a:extLst>
              <a:ext uri="{FF2B5EF4-FFF2-40B4-BE49-F238E27FC236}">
                <a16:creationId xmlns:a16="http://schemas.microsoft.com/office/drawing/2014/main" id="{D698CE8C-9C21-8F3E-D3E5-D61846D0D875}"/>
              </a:ext>
            </a:extLst>
          </p:cNvPr>
          <p:cNvSpPr/>
          <p:nvPr/>
        </p:nvSpPr>
        <p:spPr>
          <a:xfrm>
            <a:off x="1417439" y="4030713"/>
            <a:ext cx="9020324" cy="907256"/>
          </a:xfrm>
          <a:prstGeom prst="rect">
            <a:avLst/>
          </a:prstGeom>
          <a:noFill/>
          <a:ln/>
        </p:spPr>
        <p:txBody>
          <a:bodyPr wrap="square" lIns="0" tIns="0" rIns="0" bIns="0" rtlCol="0" anchor="t"/>
          <a:lstStyle/>
          <a:p>
            <a:pPr>
              <a:lnSpc>
                <a:spcPts val="3563"/>
              </a:lnSpc>
            </a:pPr>
            <a:r>
              <a:rPr lang="en-US" sz="2188" dirty="0">
                <a:solidFill>
                  <a:srgbClr val="E0D6DE"/>
                </a:solidFill>
                <a:latin typeface="Fira Sans" pitchFamily="34" charset="0"/>
                <a:ea typeface="Fira Sans" pitchFamily="34" charset="-122"/>
                <a:cs typeface="Fira Sans" pitchFamily="34" charset="-120"/>
              </a:rPr>
              <a:t>"Business analysis turns raw data into actionable insights, driving strategic decisions and sustainable growth."</a:t>
            </a:r>
            <a:endParaRPr lang="en-US" sz="2188" dirty="0"/>
          </a:p>
        </p:txBody>
      </p:sp>
      <p:sp>
        <p:nvSpPr>
          <p:cNvPr id="8" name="Text 3">
            <a:extLst>
              <a:ext uri="{FF2B5EF4-FFF2-40B4-BE49-F238E27FC236}">
                <a16:creationId xmlns:a16="http://schemas.microsoft.com/office/drawing/2014/main" id="{DAC460C5-A51D-EAEF-15FE-AA5A89F40922}"/>
              </a:ext>
            </a:extLst>
          </p:cNvPr>
          <p:cNvSpPr/>
          <p:nvPr/>
        </p:nvSpPr>
        <p:spPr>
          <a:xfrm>
            <a:off x="992238" y="5575846"/>
            <a:ext cx="9445526" cy="1360885"/>
          </a:xfrm>
          <a:prstGeom prst="rect">
            <a:avLst/>
          </a:prstGeom>
          <a:noFill/>
          <a:ln/>
        </p:spPr>
        <p:txBody>
          <a:bodyPr wrap="square" lIns="0" tIns="0" rIns="0" bIns="0" rtlCol="0" anchor="t"/>
          <a:lstStyle/>
          <a:p>
            <a:pPr>
              <a:lnSpc>
                <a:spcPts val="3563"/>
              </a:lnSpc>
            </a:pPr>
            <a:r>
              <a:rPr lang="en-US" sz="2188" dirty="0">
                <a:solidFill>
                  <a:srgbClr val="E0D6DE"/>
                </a:solidFill>
                <a:latin typeface="Fira Sans" pitchFamily="34" charset="0"/>
                <a:ea typeface="Fira Sans" pitchFamily="34" charset="-122"/>
                <a:cs typeface="Fira Sans" pitchFamily="34" charset="-120"/>
              </a:rPr>
              <a:t>We've seen how understanding churn, backed by robust data analysis, can transform business outcomes. It's about listening to your data and responding with targeted, effective solutions.</a:t>
            </a:r>
            <a:endParaRPr lang="en-US" sz="2188" dirty="0"/>
          </a:p>
        </p:txBody>
      </p:sp>
      <p:sp>
        <p:nvSpPr>
          <p:cNvPr id="9" name="Text 4">
            <a:extLst>
              <a:ext uri="{FF2B5EF4-FFF2-40B4-BE49-F238E27FC236}">
                <a16:creationId xmlns:a16="http://schemas.microsoft.com/office/drawing/2014/main" id="{76241B6C-E760-44E1-414C-AC8CA1924292}"/>
              </a:ext>
            </a:extLst>
          </p:cNvPr>
          <p:cNvSpPr/>
          <p:nvPr/>
        </p:nvSpPr>
        <p:spPr>
          <a:xfrm>
            <a:off x="992237" y="7361933"/>
            <a:ext cx="4252913" cy="531614"/>
          </a:xfrm>
          <a:prstGeom prst="rect">
            <a:avLst/>
          </a:prstGeom>
          <a:noFill/>
          <a:ln/>
        </p:spPr>
        <p:txBody>
          <a:bodyPr wrap="none" lIns="0" tIns="0" rIns="0" bIns="0" rtlCol="0" anchor="t"/>
          <a:lstStyle/>
          <a:p>
            <a:pPr>
              <a:lnSpc>
                <a:spcPts val="4125"/>
              </a:lnSpc>
            </a:pPr>
            <a:r>
              <a:rPr lang="en-US" sz="3313" dirty="0">
                <a:solidFill>
                  <a:srgbClr val="FBF3FA"/>
                </a:solidFill>
                <a:latin typeface="Fira Mono Medium" pitchFamily="34" charset="0"/>
                <a:ea typeface="Fira Mono Medium" pitchFamily="34" charset="-122"/>
                <a:cs typeface="Fira Mono Medium" pitchFamily="34" charset="-120"/>
              </a:rPr>
              <a:t>Let's Discuss:</a:t>
            </a:r>
            <a:endParaRPr lang="en-US" sz="3313" dirty="0"/>
          </a:p>
        </p:txBody>
      </p:sp>
      <p:sp>
        <p:nvSpPr>
          <p:cNvPr id="10" name="Text 5">
            <a:extLst>
              <a:ext uri="{FF2B5EF4-FFF2-40B4-BE49-F238E27FC236}">
                <a16:creationId xmlns:a16="http://schemas.microsoft.com/office/drawing/2014/main" id="{0D2E9D1B-82C0-8492-CD3A-326B7172A95F}"/>
              </a:ext>
            </a:extLst>
          </p:cNvPr>
          <p:cNvSpPr/>
          <p:nvPr/>
        </p:nvSpPr>
        <p:spPr>
          <a:xfrm>
            <a:off x="992238" y="8318748"/>
            <a:ext cx="9445526" cy="453629"/>
          </a:xfrm>
          <a:prstGeom prst="rect">
            <a:avLst/>
          </a:prstGeom>
          <a:noFill/>
          <a:ln/>
        </p:spPr>
        <p:txBody>
          <a:bodyPr wrap="none" lIns="0" tIns="0" rIns="0" bIns="0" rtlCol="0" anchor="t"/>
          <a:lstStyle/>
          <a:p>
            <a:pPr>
              <a:lnSpc>
                <a:spcPts val="3563"/>
              </a:lnSpc>
            </a:pPr>
            <a:r>
              <a:rPr lang="en-US" sz="2188" dirty="0">
                <a:solidFill>
                  <a:srgbClr val="E0D6DE"/>
                </a:solidFill>
                <a:latin typeface="Fira Sans" pitchFamily="34" charset="0"/>
                <a:ea typeface="Fira Sans" pitchFamily="34" charset="-122"/>
                <a:cs typeface="Fira Sans" pitchFamily="34" charset="-120"/>
              </a:rPr>
              <a:t>What's the last subscription you cancelled and why? Share your insights.</a:t>
            </a:r>
            <a:endParaRPr lang="en-US" sz="2188" dirty="0"/>
          </a:p>
        </p:txBody>
      </p:sp>
      <p:pic>
        <p:nvPicPr>
          <p:cNvPr id="11" name="Image 0" descr="preencoded.png">
            <a:extLst>
              <a:ext uri="{FF2B5EF4-FFF2-40B4-BE49-F238E27FC236}">
                <a16:creationId xmlns:a16="http://schemas.microsoft.com/office/drawing/2014/main" id="{90A40CDE-F646-82D2-BDB6-390923245AEA}"/>
              </a:ext>
            </a:extLst>
          </p:cNvPr>
          <p:cNvPicPr>
            <a:picLocks noChangeAspect="1"/>
          </p:cNvPicPr>
          <p:nvPr/>
        </p:nvPicPr>
        <p:blipFill>
          <a:blip r:embed="rId3"/>
          <a:stretch>
            <a:fillRect/>
          </a:stretch>
        </p:blipFill>
        <p:spPr>
          <a:xfrm>
            <a:off x="11430000" y="0"/>
            <a:ext cx="6858000" cy="10287000"/>
          </a:xfrm>
          <a:prstGeom prst="rect">
            <a:avLst/>
          </a:prstGeom>
        </p:spPr>
      </p:pic>
    </p:spTree>
    <p:extLst>
      <p:ext uri="{BB962C8B-B14F-4D97-AF65-F5344CB8AC3E}">
        <p14:creationId xmlns:p14="http://schemas.microsoft.com/office/powerpoint/2010/main" val="11540164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66FF"/>
        </a:solidFill>
        <a:effectLst/>
      </p:bgPr>
    </p:bg>
    <p:spTree>
      <p:nvGrpSpPr>
        <p:cNvPr id="1" name=""/>
        <p:cNvGrpSpPr/>
        <p:nvPr/>
      </p:nvGrpSpPr>
      <p:grpSpPr>
        <a:xfrm>
          <a:off x="0" y="0"/>
          <a:ext cx="0" cy="0"/>
          <a:chOff x="0" y="0"/>
          <a:chExt cx="0" cy="0"/>
        </a:xfrm>
      </p:grpSpPr>
      <p:sp>
        <p:nvSpPr>
          <p:cNvPr id="6" name="Text 0">
            <a:extLst>
              <a:ext uri="{FF2B5EF4-FFF2-40B4-BE49-F238E27FC236}">
                <a16:creationId xmlns:a16="http://schemas.microsoft.com/office/drawing/2014/main" id="{E1A3472B-E57A-94F1-89AF-C04AA1E2F12C}"/>
              </a:ext>
            </a:extLst>
          </p:cNvPr>
          <p:cNvSpPr/>
          <p:nvPr/>
        </p:nvSpPr>
        <p:spPr>
          <a:xfrm>
            <a:off x="992238" y="3045471"/>
            <a:ext cx="16158865" cy="885974"/>
          </a:xfrm>
          <a:prstGeom prst="rect">
            <a:avLst/>
          </a:prstGeom>
          <a:noFill/>
          <a:ln/>
        </p:spPr>
        <p:txBody>
          <a:bodyPr wrap="none" lIns="0" tIns="0" rIns="0" bIns="0" rtlCol="0" anchor="t"/>
          <a:lstStyle/>
          <a:p>
            <a:pPr>
              <a:lnSpc>
                <a:spcPts val="6938"/>
              </a:lnSpc>
            </a:pPr>
            <a:r>
              <a:rPr lang="en-US" sz="5563" dirty="0">
                <a:solidFill>
                  <a:srgbClr val="000000"/>
                </a:solidFill>
                <a:latin typeface="Fira Mono Medium" pitchFamily="34" charset="0"/>
                <a:ea typeface="Fira Mono Medium" pitchFamily="34" charset="-122"/>
                <a:cs typeface="Fira Mono Medium" pitchFamily="34" charset="-120"/>
              </a:rPr>
              <a:t>The Silent Threat: Understanding Churn</a:t>
            </a:r>
            <a:endParaRPr lang="en-US" sz="5563" dirty="0"/>
          </a:p>
        </p:txBody>
      </p:sp>
      <p:sp>
        <p:nvSpPr>
          <p:cNvPr id="7" name="Text 1">
            <a:extLst>
              <a:ext uri="{FF2B5EF4-FFF2-40B4-BE49-F238E27FC236}">
                <a16:creationId xmlns:a16="http://schemas.microsoft.com/office/drawing/2014/main" id="{29CF72D5-1F27-CF2E-CE75-E64B88A1ED3A}"/>
              </a:ext>
            </a:extLst>
          </p:cNvPr>
          <p:cNvSpPr/>
          <p:nvPr/>
        </p:nvSpPr>
        <p:spPr>
          <a:xfrm>
            <a:off x="992238" y="4498479"/>
            <a:ext cx="16303526" cy="453629"/>
          </a:xfrm>
          <a:prstGeom prst="rect">
            <a:avLst/>
          </a:prstGeom>
          <a:noFill/>
          <a:ln/>
        </p:spPr>
        <p:txBody>
          <a:bodyPr wrap="none" lIns="0" tIns="0" rIns="0" bIns="0" rtlCol="0" anchor="t"/>
          <a:lstStyle/>
          <a:p>
            <a:pPr algn="ctr">
              <a:lnSpc>
                <a:spcPts val="3563"/>
              </a:lnSpc>
            </a:pPr>
            <a:r>
              <a:rPr lang="en-US" sz="2188" dirty="0">
                <a:solidFill>
                  <a:srgbClr val="000000"/>
                </a:solidFill>
                <a:highlight>
                  <a:srgbClr val="FFFFFF"/>
                </a:highlight>
                <a:latin typeface="Fira Sans" pitchFamily="34" charset="0"/>
                <a:ea typeface="Fira Sans" pitchFamily="34" charset="-122"/>
                <a:cs typeface="Fira Sans" pitchFamily="34" charset="-120"/>
              </a:rPr>
              <a:t>Ever subscribed to a service, only to cancel it shortly after?</a:t>
            </a:r>
            <a:endParaRPr lang="en-US" sz="2188" dirty="0"/>
          </a:p>
        </p:txBody>
      </p:sp>
      <p:sp>
        <p:nvSpPr>
          <p:cNvPr id="8" name="Text 2">
            <a:extLst>
              <a:ext uri="{FF2B5EF4-FFF2-40B4-BE49-F238E27FC236}">
                <a16:creationId xmlns:a16="http://schemas.microsoft.com/office/drawing/2014/main" id="{514EA6DC-775C-1C25-B2C8-85B428AB681D}"/>
              </a:ext>
            </a:extLst>
          </p:cNvPr>
          <p:cNvSpPr/>
          <p:nvPr/>
        </p:nvSpPr>
        <p:spPr>
          <a:xfrm>
            <a:off x="2638277" y="5377309"/>
            <a:ext cx="13011299" cy="531614"/>
          </a:xfrm>
          <a:prstGeom prst="rect">
            <a:avLst/>
          </a:prstGeom>
          <a:noFill/>
          <a:ln/>
        </p:spPr>
        <p:txBody>
          <a:bodyPr wrap="none" lIns="0" tIns="0" rIns="0" bIns="0" rtlCol="0" anchor="t"/>
          <a:lstStyle/>
          <a:p>
            <a:pPr algn="ctr">
              <a:lnSpc>
                <a:spcPts val="4125"/>
              </a:lnSpc>
            </a:pPr>
            <a:r>
              <a:rPr lang="en-US" sz="3313" dirty="0">
                <a:solidFill>
                  <a:srgbClr val="000000"/>
                </a:solidFill>
                <a:latin typeface="Fira Mono Medium" pitchFamily="34" charset="0"/>
                <a:ea typeface="Fira Mono Medium" pitchFamily="34" charset="-122"/>
                <a:cs typeface="Fira Mono Medium" pitchFamily="34" charset="-120"/>
              </a:rPr>
              <a:t>That's churn. And it's costing businesses billions.</a:t>
            </a:r>
            <a:endParaRPr lang="en-US" sz="3313" dirty="0"/>
          </a:p>
        </p:txBody>
      </p:sp>
      <p:sp>
        <p:nvSpPr>
          <p:cNvPr id="9" name="Text 3">
            <a:extLst>
              <a:ext uri="{FF2B5EF4-FFF2-40B4-BE49-F238E27FC236}">
                <a16:creationId xmlns:a16="http://schemas.microsoft.com/office/drawing/2014/main" id="{7D3E8209-A835-45C3-8CBC-7BABF3015739}"/>
              </a:ext>
            </a:extLst>
          </p:cNvPr>
          <p:cNvSpPr/>
          <p:nvPr/>
        </p:nvSpPr>
        <p:spPr>
          <a:xfrm>
            <a:off x="992238" y="6334126"/>
            <a:ext cx="16303526" cy="907256"/>
          </a:xfrm>
          <a:prstGeom prst="rect">
            <a:avLst/>
          </a:prstGeom>
          <a:noFill/>
          <a:ln/>
        </p:spPr>
        <p:txBody>
          <a:bodyPr wrap="square" lIns="0" tIns="0" rIns="0" bIns="0" rtlCol="0" anchor="t"/>
          <a:lstStyle/>
          <a:p>
            <a:pPr algn="ctr">
              <a:lnSpc>
                <a:spcPts val="3563"/>
              </a:lnSpc>
            </a:pPr>
            <a:r>
              <a:rPr lang="en-US" sz="2188" dirty="0">
                <a:solidFill>
                  <a:srgbClr val="000000"/>
                </a:solidFill>
                <a:latin typeface="Fira Sans" pitchFamily="34" charset="0"/>
                <a:ea typeface="Fira Sans" pitchFamily="34" charset="-122"/>
                <a:cs typeface="Fira Sans" pitchFamily="34" charset="-120"/>
              </a:rPr>
              <a:t>Churn refers to the rate at which customers discontinue their subscriptions to a service. It's a critical metric that directly impacts revenue, profitability, and long-term business viability.</a:t>
            </a:r>
            <a:endParaRPr lang="en-US" sz="2188" dirty="0"/>
          </a:p>
        </p:txBody>
      </p:sp>
      <p:sp>
        <p:nvSpPr>
          <p:cNvPr id="2" name="Freeform 8">
            <a:extLst>
              <a:ext uri="{FF2B5EF4-FFF2-40B4-BE49-F238E27FC236}">
                <a16:creationId xmlns:a16="http://schemas.microsoft.com/office/drawing/2014/main" id="{AFCE873B-7E79-D121-E4B9-D1962CFE52B2}"/>
              </a:ext>
            </a:extLst>
          </p:cNvPr>
          <p:cNvSpPr/>
          <p:nvPr/>
        </p:nvSpPr>
        <p:spPr>
          <a:xfrm>
            <a:off x="16764000" y="0"/>
            <a:ext cx="1524000" cy="1409700"/>
          </a:xfrm>
          <a:custGeom>
            <a:avLst/>
            <a:gdLst/>
            <a:ahLst/>
            <a:cxnLst/>
            <a:rect l="l" t="t" r="r" b="b"/>
            <a:pathLst>
              <a:path w="1742400" h="1742400">
                <a:moveTo>
                  <a:pt x="0" y="0"/>
                </a:moveTo>
                <a:lnTo>
                  <a:pt x="1742400" y="0"/>
                </a:lnTo>
                <a:lnTo>
                  <a:pt x="1742400" y="1742400"/>
                </a:lnTo>
                <a:lnTo>
                  <a:pt x="0" y="1742400"/>
                </a:lnTo>
                <a:lnTo>
                  <a:pt x="0" y="0"/>
                </a:lnTo>
                <a:close/>
              </a:path>
            </a:pathLst>
          </a:custGeom>
          <a:blipFill>
            <a:blip r:embed="rId2"/>
            <a:stretch>
              <a:fillRect/>
            </a:stretch>
          </a:blipFill>
        </p:spPr>
      </p:sp>
    </p:spTree>
    <p:extLst>
      <p:ext uri="{BB962C8B-B14F-4D97-AF65-F5344CB8AC3E}">
        <p14:creationId xmlns:p14="http://schemas.microsoft.com/office/powerpoint/2010/main" val="17063317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559AB1-41A3-5EBC-0FF6-3655D0E638E7}"/>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2AEA76DA-E3D4-0854-FC0D-1775F2C763DE}"/>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506" b="-38506"/>
            </a:stretch>
          </a:blipFill>
        </p:spPr>
      </p:sp>
      <p:sp>
        <p:nvSpPr>
          <p:cNvPr id="3" name="Freeform 3" descr="preencoded.png">
            <a:extLst>
              <a:ext uri="{FF2B5EF4-FFF2-40B4-BE49-F238E27FC236}">
                <a16:creationId xmlns:a16="http://schemas.microsoft.com/office/drawing/2014/main" id="{B4A63A58-CA46-5FE3-57EE-65E8F21B72EA}"/>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sp>
      <p:grpSp>
        <p:nvGrpSpPr>
          <p:cNvPr id="4" name="Group 4">
            <a:extLst>
              <a:ext uri="{FF2B5EF4-FFF2-40B4-BE49-F238E27FC236}">
                <a16:creationId xmlns:a16="http://schemas.microsoft.com/office/drawing/2014/main" id="{E50281D8-BA53-75A0-55F7-5EBEBD412FC5}"/>
              </a:ext>
            </a:extLst>
          </p:cNvPr>
          <p:cNvGrpSpPr/>
          <p:nvPr/>
        </p:nvGrpSpPr>
        <p:grpSpPr>
          <a:xfrm>
            <a:off x="-152400" y="0"/>
            <a:ext cx="18288000" cy="10287000"/>
            <a:chOff x="0" y="0"/>
            <a:chExt cx="24384000" cy="13716000"/>
          </a:xfrm>
        </p:grpSpPr>
        <p:sp>
          <p:nvSpPr>
            <p:cNvPr id="5" name="Freeform 5">
              <a:extLst>
                <a:ext uri="{FF2B5EF4-FFF2-40B4-BE49-F238E27FC236}">
                  <a16:creationId xmlns:a16="http://schemas.microsoft.com/office/drawing/2014/main" id="{B082E595-2ABF-23D5-7B99-BDA3C6BCA036}"/>
                </a:ext>
              </a:extLst>
            </p:cNvPr>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000024">
                <a:alpha val="90196"/>
              </a:srgbClr>
            </a:solidFill>
          </p:spPr>
        </p:sp>
      </p:grpSp>
      <p:sp>
        <p:nvSpPr>
          <p:cNvPr id="6" name="Text 0">
            <a:extLst>
              <a:ext uri="{FF2B5EF4-FFF2-40B4-BE49-F238E27FC236}">
                <a16:creationId xmlns:a16="http://schemas.microsoft.com/office/drawing/2014/main" id="{60AD2711-A950-DDC1-8C8C-FA9693F527B6}"/>
              </a:ext>
            </a:extLst>
          </p:cNvPr>
          <p:cNvSpPr/>
          <p:nvPr/>
        </p:nvSpPr>
        <p:spPr>
          <a:xfrm>
            <a:off x="899072" y="706339"/>
            <a:ext cx="16489859" cy="1605260"/>
          </a:xfrm>
          <a:prstGeom prst="rect">
            <a:avLst/>
          </a:prstGeom>
          <a:noFill/>
          <a:ln/>
        </p:spPr>
        <p:txBody>
          <a:bodyPr wrap="square" lIns="0" tIns="0" rIns="0" bIns="0" rtlCol="0" anchor="t"/>
          <a:lstStyle/>
          <a:p>
            <a:pPr>
              <a:lnSpc>
                <a:spcPts val="6313"/>
              </a:lnSpc>
            </a:pPr>
            <a:r>
              <a:rPr lang="en-US" sz="5000" dirty="0">
                <a:solidFill>
                  <a:srgbClr val="FBF3FA"/>
                </a:solidFill>
                <a:latin typeface="Fira Mono Medium" pitchFamily="34" charset="0"/>
                <a:ea typeface="Fira Mono Medium" pitchFamily="34" charset="-122"/>
                <a:cs typeface="Fira Mono Medium" pitchFamily="34" charset="-120"/>
              </a:rPr>
              <a:t>The Gravity of the Problem: Our Churn Challenge</a:t>
            </a:r>
            <a:endParaRPr lang="en-US" sz="5000" dirty="0"/>
          </a:p>
        </p:txBody>
      </p:sp>
      <p:sp>
        <p:nvSpPr>
          <p:cNvPr id="9" name="Text 1">
            <a:extLst>
              <a:ext uri="{FF2B5EF4-FFF2-40B4-BE49-F238E27FC236}">
                <a16:creationId xmlns:a16="http://schemas.microsoft.com/office/drawing/2014/main" id="{7553E3E9-7D43-78A1-14F7-97A70629B1EE}"/>
              </a:ext>
            </a:extLst>
          </p:cNvPr>
          <p:cNvSpPr/>
          <p:nvPr/>
        </p:nvSpPr>
        <p:spPr>
          <a:xfrm>
            <a:off x="899071" y="2928046"/>
            <a:ext cx="8787408" cy="1232744"/>
          </a:xfrm>
          <a:prstGeom prst="rect">
            <a:avLst/>
          </a:prstGeom>
          <a:noFill/>
          <a:ln/>
        </p:spPr>
        <p:txBody>
          <a:bodyPr wrap="square" lIns="0" tIns="0" rIns="0" bIns="0" rtlCol="0" anchor="t"/>
          <a:lstStyle/>
          <a:p>
            <a:pPr>
              <a:lnSpc>
                <a:spcPts val="3188"/>
              </a:lnSpc>
            </a:pPr>
            <a:r>
              <a:rPr lang="en-US" sz="2000" dirty="0">
                <a:solidFill>
                  <a:srgbClr val="E0D6DE"/>
                </a:solidFill>
                <a:latin typeface="Fira Sans" pitchFamily="34" charset="0"/>
                <a:ea typeface="Fira Sans" pitchFamily="34" charset="-122"/>
                <a:cs typeface="Fira Sans" pitchFamily="34" charset="-120"/>
              </a:rPr>
              <a:t>Our current monthly churn rate stands at a concerning </a:t>
            </a:r>
            <a:r>
              <a:rPr lang="en-US" sz="2000" dirty="0">
                <a:solidFill>
                  <a:srgbClr val="FF6BD8"/>
                </a:solidFill>
                <a:latin typeface="Fira Sans" pitchFamily="34" charset="0"/>
                <a:ea typeface="Fira Sans" pitchFamily="34" charset="-122"/>
                <a:cs typeface="Fira Sans" pitchFamily="34" charset="-120"/>
              </a:rPr>
              <a:t>15%</a:t>
            </a:r>
            <a:r>
              <a:rPr lang="en-US" sz="2000" dirty="0">
                <a:solidFill>
                  <a:srgbClr val="E0D6DE"/>
                </a:solidFill>
                <a:latin typeface="Fira Sans" pitchFamily="34" charset="0"/>
                <a:ea typeface="Fira Sans" pitchFamily="34" charset="-122"/>
                <a:cs typeface="Fira Sans" pitchFamily="34" charset="-120"/>
              </a:rPr>
              <a:t>, significantly higher than the industry average of 5%. This disparity highlights an urgent need for intervention.</a:t>
            </a:r>
            <a:endParaRPr lang="en-US" sz="2000" dirty="0"/>
          </a:p>
        </p:txBody>
      </p:sp>
      <p:sp>
        <p:nvSpPr>
          <p:cNvPr id="10" name="Text 2">
            <a:extLst>
              <a:ext uri="{FF2B5EF4-FFF2-40B4-BE49-F238E27FC236}">
                <a16:creationId xmlns:a16="http://schemas.microsoft.com/office/drawing/2014/main" id="{28CD9517-9CC7-C97F-0AA9-A329EE638AF6}"/>
              </a:ext>
            </a:extLst>
          </p:cNvPr>
          <p:cNvSpPr/>
          <p:nvPr/>
        </p:nvSpPr>
        <p:spPr>
          <a:xfrm>
            <a:off x="1284387" y="4449664"/>
            <a:ext cx="8402091" cy="1232744"/>
          </a:xfrm>
          <a:prstGeom prst="rect">
            <a:avLst/>
          </a:prstGeom>
          <a:noFill/>
          <a:ln/>
        </p:spPr>
        <p:txBody>
          <a:bodyPr wrap="square" lIns="0" tIns="0" rIns="0" bIns="0" rtlCol="0" anchor="t"/>
          <a:lstStyle/>
          <a:p>
            <a:pPr>
              <a:lnSpc>
                <a:spcPts val="3188"/>
              </a:lnSpc>
            </a:pPr>
            <a:r>
              <a:rPr lang="en-US" sz="2000" dirty="0">
                <a:solidFill>
                  <a:srgbClr val="FF6BD8"/>
                </a:solidFill>
                <a:latin typeface="Fira Sans" pitchFamily="34" charset="0"/>
                <a:ea typeface="Fira Sans" pitchFamily="34" charset="-122"/>
                <a:cs typeface="Fira Sans" pitchFamily="34" charset="-120"/>
              </a:rPr>
              <a:t>High churn</a:t>
            </a:r>
            <a:r>
              <a:rPr lang="en-US" sz="2000" dirty="0">
                <a:solidFill>
                  <a:srgbClr val="E0D6DE"/>
                </a:solidFill>
                <a:latin typeface="Fira Sans" pitchFamily="34" charset="0"/>
                <a:ea typeface="Fira Sans" pitchFamily="34" charset="-122"/>
                <a:cs typeface="Fira Sans" pitchFamily="34" charset="-120"/>
              </a:rPr>
              <a:t> doesn't just mean lost subscriptions; it translates to a higher Customer Acquisition Cost (CAC) and erodes Lifetime Value (LTV), directly impacting our bottom line and hindering potential growth.</a:t>
            </a:r>
            <a:endParaRPr lang="en-US" sz="2000" dirty="0"/>
          </a:p>
        </p:txBody>
      </p:sp>
      <p:sp>
        <p:nvSpPr>
          <p:cNvPr id="11" name="Shape 3">
            <a:extLst>
              <a:ext uri="{FF2B5EF4-FFF2-40B4-BE49-F238E27FC236}">
                <a16:creationId xmlns:a16="http://schemas.microsoft.com/office/drawing/2014/main" id="{DAD09387-AF76-FD2A-37AE-F14795AEDA2A}"/>
              </a:ext>
            </a:extLst>
          </p:cNvPr>
          <p:cNvSpPr/>
          <p:nvPr/>
        </p:nvSpPr>
        <p:spPr>
          <a:xfrm>
            <a:off x="899071" y="4449664"/>
            <a:ext cx="28575" cy="1232744"/>
          </a:xfrm>
          <a:prstGeom prst="rect">
            <a:avLst/>
          </a:prstGeom>
          <a:solidFill>
            <a:srgbClr val="FF6BD8"/>
          </a:solidFill>
          <a:ln/>
        </p:spPr>
      </p:sp>
      <p:pic>
        <p:nvPicPr>
          <p:cNvPr id="12" name="Image 0" descr="preencoded.png">
            <a:extLst>
              <a:ext uri="{FF2B5EF4-FFF2-40B4-BE49-F238E27FC236}">
                <a16:creationId xmlns:a16="http://schemas.microsoft.com/office/drawing/2014/main" id="{163BFAD0-9E5C-DC17-9BB8-6E9F25E4B3CB}"/>
              </a:ext>
            </a:extLst>
          </p:cNvPr>
          <p:cNvPicPr>
            <a:picLocks noChangeAspect="1"/>
          </p:cNvPicPr>
          <p:nvPr/>
        </p:nvPicPr>
        <p:blipFill>
          <a:blip r:embed="rId4"/>
          <a:stretch>
            <a:fillRect/>
          </a:stretch>
        </p:blipFill>
        <p:spPr>
          <a:xfrm>
            <a:off x="10585550" y="2871176"/>
            <a:ext cx="7075735" cy="7075735"/>
          </a:xfrm>
          <a:prstGeom prst="rect">
            <a:avLst/>
          </a:prstGeom>
        </p:spPr>
      </p:pic>
      <p:sp>
        <p:nvSpPr>
          <p:cNvPr id="7" name="Freeform 8">
            <a:extLst>
              <a:ext uri="{FF2B5EF4-FFF2-40B4-BE49-F238E27FC236}">
                <a16:creationId xmlns:a16="http://schemas.microsoft.com/office/drawing/2014/main" id="{E083DDFF-AEB9-F5A6-238B-56F4BF9D1669}"/>
              </a:ext>
            </a:extLst>
          </p:cNvPr>
          <p:cNvSpPr/>
          <p:nvPr/>
        </p:nvSpPr>
        <p:spPr>
          <a:xfrm>
            <a:off x="16764000" y="0"/>
            <a:ext cx="1524000" cy="1409700"/>
          </a:xfrm>
          <a:custGeom>
            <a:avLst/>
            <a:gdLst/>
            <a:ahLst/>
            <a:cxnLst/>
            <a:rect l="l" t="t" r="r" b="b"/>
            <a:pathLst>
              <a:path w="1742400" h="1742400">
                <a:moveTo>
                  <a:pt x="0" y="0"/>
                </a:moveTo>
                <a:lnTo>
                  <a:pt x="1742400" y="0"/>
                </a:lnTo>
                <a:lnTo>
                  <a:pt x="1742400" y="1742400"/>
                </a:lnTo>
                <a:lnTo>
                  <a:pt x="0" y="1742400"/>
                </a:lnTo>
                <a:lnTo>
                  <a:pt x="0" y="0"/>
                </a:lnTo>
                <a:close/>
              </a:path>
            </a:pathLst>
          </a:custGeom>
          <a:blipFill>
            <a:blip r:embed="rId5"/>
            <a:stretch>
              <a:fillRect/>
            </a:stretch>
          </a:blipFill>
        </p:spPr>
      </p:sp>
    </p:spTree>
    <p:extLst>
      <p:ext uri="{BB962C8B-B14F-4D97-AF65-F5344CB8AC3E}">
        <p14:creationId xmlns:p14="http://schemas.microsoft.com/office/powerpoint/2010/main" val="33111674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8F0859-7298-1E52-8A93-91E0C2AC6DB7}"/>
            </a:ext>
          </a:extLst>
        </p:cNvPr>
        <p:cNvGrpSpPr/>
        <p:nvPr/>
      </p:nvGrpSpPr>
      <p:grpSpPr>
        <a:xfrm>
          <a:off x="0" y="0"/>
          <a:ext cx="0" cy="0"/>
          <a:chOff x="0" y="0"/>
          <a:chExt cx="0" cy="0"/>
        </a:xfrm>
      </p:grpSpPr>
      <p:sp>
        <p:nvSpPr>
          <p:cNvPr id="2" name="Freeform 2" descr="preencoded.png">
            <a:extLst>
              <a:ext uri="{FF2B5EF4-FFF2-40B4-BE49-F238E27FC236}">
                <a16:creationId xmlns:a16="http://schemas.microsoft.com/office/drawing/2014/main" id="{0C756187-2D6B-9F12-874D-BD792E403799}"/>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3" name="Group 3">
            <a:extLst>
              <a:ext uri="{FF2B5EF4-FFF2-40B4-BE49-F238E27FC236}">
                <a16:creationId xmlns:a16="http://schemas.microsoft.com/office/drawing/2014/main" id="{185E9D62-210B-5336-18DB-BE2B04FEC6D0}"/>
              </a:ext>
            </a:extLst>
          </p:cNvPr>
          <p:cNvGrpSpPr/>
          <p:nvPr/>
        </p:nvGrpSpPr>
        <p:grpSpPr>
          <a:xfrm>
            <a:off x="0" y="0"/>
            <a:ext cx="18288000" cy="10287000"/>
            <a:chOff x="0" y="0"/>
            <a:chExt cx="24384000" cy="13716000"/>
          </a:xfrm>
        </p:grpSpPr>
        <p:sp>
          <p:nvSpPr>
            <p:cNvPr id="4" name="Freeform 4">
              <a:extLst>
                <a:ext uri="{FF2B5EF4-FFF2-40B4-BE49-F238E27FC236}">
                  <a16:creationId xmlns:a16="http://schemas.microsoft.com/office/drawing/2014/main" id="{D5AFE887-842E-D99F-1864-A46E1777F6DC}"/>
                </a:ext>
              </a:extLst>
            </p:cNvPr>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000024">
                <a:alpha val="90196"/>
              </a:srgbClr>
            </a:solidFill>
          </p:spPr>
        </p:sp>
      </p:grpSp>
      <p:sp>
        <p:nvSpPr>
          <p:cNvPr id="16" name="TextBox 16">
            <a:extLst>
              <a:ext uri="{FF2B5EF4-FFF2-40B4-BE49-F238E27FC236}">
                <a16:creationId xmlns:a16="http://schemas.microsoft.com/office/drawing/2014/main" id="{8F3596DE-2B24-525E-978C-9D4E6CD0C603}"/>
              </a:ext>
            </a:extLst>
          </p:cNvPr>
          <p:cNvSpPr txBox="1"/>
          <p:nvPr/>
        </p:nvSpPr>
        <p:spPr>
          <a:xfrm>
            <a:off x="958602" y="7401371"/>
            <a:ext cx="16370796" cy="395173"/>
          </a:xfrm>
          <a:prstGeom prst="rect">
            <a:avLst/>
          </a:prstGeom>
        </p:spPr>
        <p:txBody>
          <a:bodyPr lIns="0" tIns="0" rIns="0" bIns="0" rtlCol="0" anchor="t">
            <a:spAutoFit/>
          </a:bodyPr>
          <a:lstStyle/>
          <a:p>
            <a:pPr marL="499401" lvl="2" algn="l">
              <a:lnSpc>
                <a:spcPts val="3437"/>
              </a:lnSpc>
            </a:pPr>
            <a:r>
              <a:rPr lang="en-US" sz="2125" dirty="0">
                <a:solidFill>
                  <a:srgbClr val="CFD0D8"/>
                </a:solidFill>
                <a:latin typeface="Roboto"/>
                <a:ea typeface="Roboto"/>
                <a:cs typeface="Roboto"/>
                <a:sym typeface="Roboto"/>
              </a:rPr>
              <a:t> </a:t>
            </a:r>
          </a:p>
        </p:txBody>
      </p:sp>
      <p:sp>
        <p:nvSpPr>
          <p:cNvPr id="17" name="TextBox 17">
            <a:extLst>
              <a:ext uri="{FF2B5EF4-FFF2-40B4-BE49-F238E27FC236}">
                <a16:creationId xmlns:a16="http://schemas.microsoft.com/office/drawing/2014/main" id="{A1C5D195-0E12-9BA0-9F30-9FC5A80350A3}"/>
              </a:ext>
            </a:extLst>
          </p:cNvPr>
          <p:cNvSpPr txBox="1"/>
          <p:nvPr/>
        </p:nvSpPr>
        <p:spPr>
          <a:xfrm>
            <a:off x="958602" y="7935366"/>
            <a:ext cx="16370796" cy="395173"/>
          </a:xfrm>
          <a:prstGeom prst="rect">
            <a:avLst/>
          </a:prstGeom>
        </p:spPr>
        <p:txBody>
          <a:bodyPr lIns="0" tIns="0" rIns="0" bIns="0" rtlCol="0" anchor="t">
            <a:spAutoFit/>
          </a:bodyPr>
          <a:lstStyle/>
          <a:p>
            <a:pPr marL="499401" lvl="2" algn="l">
              <a:lnSpc>
                <a:spcPts val="3437"/>
              </a:lnSpc>
            </a:pPr>
            <a:r>
              <a:rPr lang="en-US" sz="2125" dirty="0">
                <a:solidFill>
                  <a:srgbClr val="CFD0D8"/>
                </a:solidFill>
                <a:latin typeface="Roboto"/>
                <a:ea typeface="Roboto"/>
                <a:cs typeface="Roboto"/>
                <a:sym typeface="Roboto"/>
              </a:rPr>
              <a:t> </a:t>
            </a:r>
          </a:p>
        </p:txBody>
      </p:sp>
      <p:sp>
        <p:nvSpPr>
          <p:cNvPr id="6" name="Text 0">
            <a:extLst>
              <a:ext uri="{FF2B5EF4-FFF2-40B4-BE49-F238E27FC236}">
                <a16:creationId xmlns:a16="http://schemas.microsoft.com/office/drawing/2014/main" id="{72C9A246-E804-D64A-5BF8-9E90BC5CB2D7}"/>
              </a:ext>
            </a:extLst>
          </p:cNvPr>
          <p:cNvSpPr/>
          <p:nvPr/>
        </p:nvSpPr>
        <p:spPr>
          <a:xfrm>
            <a:off x="7850238" y="1468636"/>
            <a:ext cx="9445526" cy="1771948"/>
          </a:xfrm>
          <a:prstGeom prst="rect">
            <a:avLst/>
          </a:prstGeom>
          <a:noFill/>
          <a:ln/>
        </p:spPr>
        <p:txBody>
          <a:bodyPr wrap="square" lIns="0" tIns="0" rIns="0" bIns="0" rtlCol="0" anchor="t"/>
          <a:lstStyle/>
          <a:p>
            <a:pPr>
              <a:lnSpc>
                <a:spcPts val="6938"/>
              </a:lnSpc>
            </a:pPr>
            <a:r>
              <a:rPr lang="en-US" sz="5563" dirty="0">
                <a:solidFill>
                  <a:srgbClr val="FBF3FA"/>
                </a:solidFill>
                <a:latin typeface="Fira Mono Medium" pitchFamily="34" charset="0"/>
                <a:ea typeface="Fira Mono Medium" pitchFamily="34" charset="-122"/>
                <a:cs typeface="Fira Mono Medium" pitchFamily="34" charset="-120"/>
              </a:rPr>
              <a:t>Unlocking Insights: Our Data Arsenal</a:t>
            </a:r>
            <a:endParaRPr lang="en-US" sz="5563" dirty="0"/>
          </a:p>
        </p:txBody>
      </p:sp>
      <p:sp>
        <p:nvSpPr>
          <p:cNvPr id="7" name="Text 1">
            <a:extLst>
              <a:ext uri="{FF2B5EF4-FFF2-40B4-BE49-F238E27FC236}">
                <a16:creationId xmlns:a16="http://schemas.microsoft.com/office/drawing/2014/main" id="{DA17A5AE-A376-2F67-C273-DD0ADA9A1587}"/>
              </a:ext>
            </a:extLst>
          </p:cNvPr>
          <p:cNvSpPr/>
          <p:nvPr/>
        </p:nvSpPr>
        <p:spPr>
          <a:xfrm>
            <a:off x="7850238" y="3665786"/>
            <a:ext cx="9445526" cy="907256"/>
          </a:xfrm>
          <a:prstGeom prst="rect">
            <a:avLst/>
          </a:prstGeom>
          <a:noFill/>
          <a:ln/>
        </p:spPr>
        <p:txBody>
          <a:bodyPr wrap="square" lIns="0" tIns="0" rIns="0" bIns="0" rtlCol="0" anchor="t"/>
          <a:lstStyle/>
          <a:p>
            <a:pPr>
              <a:lnSpc>
                <a:spcPts val="3563"/>
              </a:lnSpc>
            </a:pPr>
            <a:r>
              <a:rPr lang="en-US" sz="2188" dirty="0">
                <a:solidFill>
                  <a:srgbClr val="E0D6DE"/>
                </a:solidFill>
                <a:latin typeface="Fira Sans" pitchFamily="34" charset="0"/>
                <a:ea typeface="Fira Sans" pitchFamily="34" charset="-122"/>
                <a:cs typeface="Fira Sans" pitchFamily="34" charset="-120"/>
              </a:rPr>
              <a:t>To combat churn effectively, we leverage a rich dataset providing a 360-degree view of our customers:</a:t>
            </a:r>
            <a:endParaRPr lang="en-US" sz="2188" dirty="0"/>
          </a:p>
        </p:txBody>
      </p:sp>
      <p:sp>
        <p:nvSpPr>
          <p:cNvPr id="8" name="Text 2">
            <a:extLst>
              <a:ext uri="{FF2B5EF4-FFF2-40B4-BE49-F238E27FC236}">
                <a16:creationId xmlns:a16="http://schemas.microsoft.com/office/drawing/2014/main" id="{02E1CAEC-BCA0-A6BB-860B-7BB2E4DDB48D}"/>
              </a:ext>
            </a:extLst>
          </p:cNvPr>
          <p:cNvSpPr/>
          <p:nvPr/>
        </p:nvSpPr>
        <p:spPr>
          <a:xfrm>
            <a:off x="7850238" y="4891981"/>
            <a:ext cx="9445526" cy="907256"/>
          </a:xfrm>
          <a:prstGeom prst="rect">
            <a:avLst/>
          </a:prstGeom>
          <a:noFill/>
          <a:ln/>
        </p:spPr>
        <p:txBody>
          <a:bodyPr wrap="square" lIns="0" tIns="0" rIns="0" bIns="0" rtlCol="0" anchor="t"/>
          <a:lstStyle/>
          <a:p>
            <a:pPr marL="428625" indent="-428625">
              <a:lnSpc>
                <a:spcPts val="3563"/>
              </a:lnSpc>
              <a:buSzPct val="100000"/>
              <a:buChar char="•"/>
            </a:pPr>
            <a:r>
              <a:rPr lang="en-US" sz="2188" b="1" dirty="0">
                <a:solidFill>
                  <a:srgbClr val="E0D6DE"/>
                </a:solidFill>
                <a:latin typeface="Fira Sans" pitchFamily="34" charset="0"/>
                <a:ea typeface="Fira Sans" pitchFamily="34" charset="-122"/>
                <a:cs typeface="Fira Sans" pitchFamily="34" charset="-120"/>
              </a:rPr>
              <a:t>Customer Profile:</a:t>
            </a:r>
            <a:r>
              <a:rPr lang="en-US" sz="2188" dirty="0">
                <a:solidFill>
                  <a:srgbClr val="E0D6DE"/>
                </a:solidFill>
                <a:latin typeface="Fira Sans" pitchFamily="34" charset="0"/>
                <a:ea typeface="Fira Sans" pitchFamily="34" charset="-122"/>
                <a:cs typeface="Fira Sans" pitchFamily="34" charset="-120"/>
              </a:rPr>
              <a:t> Demographic insights (age, gender, location) to segment our audience.</a:t>
            </a:r>
            <a:endParaRPr lang="en-US" sz="2188" dirty="0"/>
          </a:p>
        </p:txBody>
      </p:sp>
      <p:sp>
        <p:nvSpPr>
          <p:cNvPr id="9" name="Text 3">
            <a:extLst>
              <a:ext uri="{FF2B5EF4-FFF2-40B4-BE49-F238E27FC236}">
                <a16:creationId xmlns:a16="http://schemas.microsoft.com/office/drawing/2014/main" id="{978AB6CA-33A3-0823-8861-94CAFC58187E}"/>
              </a:ext>
            </a:extLst>
          </p:cNvPr>
          <p:cNvSpPr/>
          <p:nvPr/>
        </p:nvSpPr>
        <p:spPr>
          <a:xfrm>
            <a:off x="7850238" y="5898357"/>
            <a:ext cx="9445526" cy="907256"/>
          </a:xfrm>
          <a:prstGeom prst="rect">
            <a:avLst/>
          </a:prstGeom>
          <a:noFill/>
          <a:ln/>
        </p:spPr>
        <p:txBody>
          <a:bodyPr wrap="square" lIns="0" tIns="0" rIns="0" bIns="0" rtlCol="0" anchor="t"/>
          <a:lstStyle/>
          <a:p>
            <a:pPr marL="428625" indent="-428625">
              <a:lnSpc>
                <a:spcPts val="3563"/>
              </a:lnSpc>
              <a:buSzPct val="100000"/>
              <a:buChar char="•"/>
            </a:pPr>
            <a:r>
              <a:rPr lang="en-US" sz="2188" b="1" dirty="0">
                <a:solidFill>
                  <a:srgbClr val="E0D6DE"/>
                </a:solidFill>
                <a:latin typeface="Fira Sans" pitchFamily="34" charset="0"/>
                <a:ea typeface="Fira Sans" pitchFamily="34" charset="-122"/>
                <a:cs typeface="Fira Sans" pitchFamily="34" charset="-120"/>
              </a:rPr>
              <a:t>Usage Patterns:</a:t>
            </a:r>
            <a:r>
              <a:rPr lang="en-US" sz="2188" dirty="0">
                <a:solidFill>
                  <a:srgbClr val="E0D6DE"/>
                </a:solidFill>
                <a:latin typeface="Fira Sans" pitchFamily="34" charset="0"/>
                <a:ea typeface="Fira Sans" pitchFamily="34" charset="-122"/>
                <a:cs typeface="Fira Sans" pitchFamily="34" charset="-120"/>
              </a:rPr>
              <a:t> Detailed records of platform engagement (hours/week, devices used) reveal behavioral trends.</a:t>
            </a:r>
            <a:endParaRPr lang="en-US" sz="2188" dirty="0"/>
          </a:p>
        </p:txBody>
      </p:sp>
      <p:sp>
        <p:nvSpPr>
          <p:cNvPr id="10" name="Text 4">
            <a:extLst>
              <a:ext uri="{FF2B5EF4-FFF2-40B4-BE49-F238E27FC236}">
                <a16:creationId xmlns:a16="http://schemas.microsoft.com/office/drawing/2014/main" id="{4031596E-4FF4-576E-869E-AC9B2834227A}"/>
              </a:ext>
            </a:extLst>
          </p:cNvPr>
          <p:cNvSpPr/>
          <p:nvPr/>
        </p:nvSpPr>
        <p:spPr>
          <a:xfrm>
            <a:off x="7850238" y="6904733"/>
            <a:ext cx="9445526" cy="907256"/>
          </a:xfrm>
          <a:prstGeom prst="rect">
            <a:avLst/>
          </a:prstGeom>
          <a:noFill/>
          <a:ln/>
        </p:spPr>
        <p:txBody>
          <a:bodyPr wrap="square" lIns="0" tIns="0" rIns="0" bIns="0" rtlCol="0" anchor="t"/>
          <a:lstStyle/>
          <a:p>
            <a:pPr marL="428625" indent="-428625">
              <a:lnSpc>
                <a:spcPts val="3563"/>
              </a:lnSpc>
              <a:buSzPct val="100000"/>
              <a:buChar char="•"/>
            </a:pPr>
            <a:r>
              <a:rPr lang="en-US" sz="2188" b="1" dirty="0">
                <a:solidFill>
                  <a:srgbClr val="E0D6DE"/>
                </a:solidFill>
                <a:latin typeface="Fira Sans" pitchFamily="34" charset="0"/>
                <a:ea typeface="Fira Sans" pitchFamily="34" charset="-122"/>
                <a:cs typeface="Fira Sans" pitchFamily="34" charset="-120"/>
              </a:rPr>
              <a:t>Engagement Metrics:</a:t>
            </a:r>
            <a:r>
              <a:rPr lang="en-US" sz="2188" dirty="0">
                <a:solidFill>
                  <a:srgbClr val="E0D6DE"/>
                </a:solidFill>
                <a:latin typeface="Fira Sans" pitchFamily="34" charset="0"/>
                <a:ea typeface="Fira Sans" pitchFamily="34" charset="-122"/>
                <a:cs typeface="Fira Sans" pitchFamily="34" charset="-120"/>
              </a:rPr>
              <a:t> Last login activity and content completion rates to gauge active participation.</a:t>
            </a:r>
            <a:endParaRPr lang="en-US" sz="2188" dirty="0"/>
          </a:p>
        </p:txBody>
      </p:sp>
      <p:sp>
        <p:nvSpPr>
          <p:cNvPr id="11" name="Text 5">
            <a:extLst>
              <a:ext uri="{FF2B5EF4-FFF2-40B4-BE49-F238E27FC236}">
                <a16:creationId xmlns:a16="http://schemas.microsoft.com/office/drawing/2014/main" id="{C956ABD4-0482-7F6F-0C2D-B53BE368D5B0}"/>
              </a:ext>
            </a:extLst>
          </p:cNvPr>
          <p:cNvSpPr/>
          <p:nvPr/>
        </p:nvSpPr>
        <p:spPr>
          <a:xfrm>
            <a:off x="7850238" y="7911108"/>
            <a:ext cx="9445526" cy="907256"/>
          </a:xfrm>
          <a:prstGeom prst="rect">
            <a:avLst/>
          </a:prstGeom>
          <a:noFill/>
          <a:ln/>
        </p:spPr>
        <p:txBody>
          <a:bodyPr wrap="square" lIns="0" tIns="0" rIns="0" bIns="0" rtlCol="0" anchor="t"/>
          <a:lstStyle/>
          <a:p>
            <a:pPr marL="428625" indent="-428625">
              <a:lnSpc>
                <a:spcPts val="3563"/>
              </a:lnSpc>
              <a:buSzPct val="100000"/>
              <a:buChar char="•"/>
            </a:pPr>
            <a:r>
              <a:rPr lang="en-US" sz="2188" b="1" dirty="0">
                <a:solidFill>
                  <a:srgbClr val="E0D6DE"/>
                </a:solidFill>
                <a:latin typeface="Fira Sans" pitchFamily="34" charset="0"/>
                <a:ea typeface="Fira Sans" pitchFamily="34" charset="-122"/>
                <a:cs typeface="Fira Sans" pitchFamily="34" charset="-120"/>
              </a:rPr>
              <a:t>Feedback Loop:</a:t>
            </a:r>
            <a:r>
              <a:rPr lang="en-US" sz="2188" dirty="0">
                <a:solidFill>
                  <a:srgbClr val="E0D6DE"/>
                </a:solidFill>
                <a:latin typeface="Fira Sans" pitchFamily="34" charset="0"/>
                <a:ea typeface="Fira Sans" pitchFamily="34" charset="-122"/>
                <a:cs typeface="Fira Sans" pitchFamily="34" charset="-120"/>
              </a:rPr>
              <a:t> Satisfaction scores and direct cancellation reasons from surveys provide invaluable qualitative data.</a:t>
            </a:r>
            <a:endParaRPr lang="en-US" sz="2188" dirty="0"/>
          </a:p>
        </p:txBody>
      </p:sp>
      <p:pic>
        <p:nvPicPr>
          <p:cNvPr id="12" name="Image 0" descr="preencoded.png">
            <a:extLst>
              <a:ext uri="{FF2B5EF4-FFF2-40B4-BE49-F238E27FC236}">
                <a16:creationId xmlns:a16="http://schemas.microsoft.com/office/drawing/2014/main" id="{0063C88B-43B7-0FE7-4582-48724F7F68CE}"/>
              </a:ext>
            </a:extLst>
          </p:cNvPr>
          <p:cNvPicPr>
            <a:picLocks noChangeAspect="1"/>
          </p:cNvPicPr>
          <p:nvPr/>
        </p:nvPicPr>
        <p:blipFill>
          <a:blip r:embed="rId3"/>
          <a:stretch>
            <a:fillRect/>
          </a:stretch>
        </p:blipFill>
        <p:spPr>
          <a:xfrm>
            <a:off x="0" y="0"/>
            <a:ext cx="6858000" cy="10287000"/>
          </a:xfrm>
          <a:prstGeom prst="rect">
            <a:avLst/>
          </a:prstGeom>
        </p:spPr>
      </p:pic>
      <p:sp>
        <p:nvSpPr>
          <p:cNvPr id="5" name="Freeform 8">
            <a:extLst>
              <a:ext uri="{FF2B5EF4-FFF2-40B4-BE49-F238E27FC236}">
                <a16:creationId xmlns:a16="http://schemas.microsoft.com/office/drawing/2014/main" id="{9EF64BDB-8D4C-71AB-C187-D9AD7BA6C79D}"/>
              </a:ext>
            </a:extLst>
          </p:cNvPr>
          <p:cNvSpPr/>
          <p:nvPr/>
        </p:nvSpPr>
        <p:spPr>
          <a:xfrm>
            <a:off x="16764000" y="0"/>
            <a:ext cx="1524000" cy="1409700"/>
          </a:xfrm>
          <a:custGeom>
            <a:avLst/>
            <a:gdLst/>
            <a:ahLst/>
            <a:cxnLst/>
            <a:rect l="l" t="t" r="r" b="b"/>
            <a:pathLst>
              <a:path w="1742400" h="1742400">
                <a:moveTo>
                  <a:pt x="0" y="0"/>
                </a:moveTo>
                <a:lnTo>
                  <a:pt x="1742400" y="0"/>
                </a:lnTo>
                <a:lnTo>
                  <a:pt x="1742400" y="1742400"/>
                </a:lnTo>
                <a:lnTo>
                  <a:pt x="0" y="1742400"/>
                </a:lnTo>
                <a:lnTo>
                  <a:pt x="0" y="0"/>
                </a:lnTo>
                <a:close/>
              </a:path>
            </a:pathLst>
          </a:custGeom>
          <a:blipFill>
            <a:blip r:embed="rId4"/>
            <a:stretch>
              <a:fillRect/>
            </a:stretch>
          </a:blipFill>
        </p:spPr>
      </p:sp>
    </p:spTree>
    <p:extLst>
      <p:ext uri="{BB962C8B-B14F-4D97-AF65-F5344CB8AC3E}">
        <p14:creationId xmlns:p14="http://schemas.microsoft.com/office/powerpoint/2010/main" val="26165793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674AC6-EA23-BD3D-49EC-6B46F3679796}"/>
            </a:ext>
          </a:extLst>
        </p:cNvPr>
        <p:cNvGrpSpPr/>
        <p:nvPr/>
      </p:nvGrpSpPr>
      <p:grpSpPr>
        <a:xfrm>
          <a:off x="0" y="0"/>
          <a:ext cx="0" cy="0"/>
          <a:chOff x="0" y="0"/>
          <a:chExt cx="0" cy="0"/>
        </a:xfrm>
      </p:grpSpPr>
      <p:sp>
        <p:nvSpPr>
          <p:cNvPr id="2" name="Freeform 2" descr="preencoded.png">
            <a:extLst>
              <a:ext uri="{FF2B5EF4-FFF2-40B4-BE49-F238E27FC236}">
                <a16:creationId xmlns:a16="http://schemas.microsoft.com/office/drawing/2014/main" id="{5779C71E-EF6B-A99B-8D47-42326B984C3C}"/>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3" name="Group 3">
            <a:extLst>
              <a:ext uri="{FF2B5EF4-FFF2-40B4-BE49-F238E27FC236}">
                <a16:creationId xmlns:a16="http://schemas.microsoft.com/office/drawing/2014/main" id="{4311A15F-BE69-61AC-BFF1-FB5DBC951D22}"/>
              </a:ext>
            </a:extLst>
          </p:cNvPr>
          <p:cNvGrpSpPr/>
          <p:nvPr/>
        </p:nvGrpSpPr>
        <p:grpSpPr>
          <a:xfrm>
            <a:off x="0" y="0"/>
            <a:ext cx="18288000" cy="10287000"/>
            <a:chOff x="0" y="0"/>
            <a:chExt cx="24384000" cy="13716000"/>
          </a:xfrm>
        </p:grpSpPr>
        <p:sp>
          <p:nvSpPr>
            <p:cNvPr id="4" name="Freeform 4">
              <a:extLst>
                <a:ext uri="{FF2B5EF4-FFF2-40B4-BE49-F238E27FC236}">
                  <a16:creationId xmlns:a16="http://schemas.microsoft.com/office/drawing/2014/main" id="{21A719F9-051B-EBCA-6D45-B3528328C195}"/>
                </a:ext>
              </a:extLst>
            </p:cNvPr>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000024">
                <a:alpha val="90196"/>
              </a:srgbClr>
            </a:solidFill>
          </p:spPr>
        </p:sp>
      </p:grpSp>
      <p:sp>
        <p:nvSpPr>
          <p:cNvPr id="16" name="TextBox 16">
            <a:extLst>
              <a:ext uri="{FF2B5EF4-FFF2-40B4-BE49-F238E27FC236}">
                <a16:creationId xmlns:a16="http://schemas.microsoft.com/office/drawing/2014/main" id="{6D551A5C-3091-AA61-D0DC-FDC7011F6F43}"/>
              </a:ext>
            </a:extLst>
          </p:cNvPr>
          <p:cNvSpPr txBox="1"/>
          <p:nvPr/>
        </p:nvSpPr>
        <p:spPr>
          <a:xfrm>
            <a:off x="958602" y="7401371"/>
            <a:ext cx="16370796" cy="395173"/>
          </a:xfrm>
          <a:prstGeom prst="rect">
            <a:avLst/>
          </a:prstGeom>
        </p:spPr>
        <p:txBody>
          <a:bodyPr lIns="0" tIns="0" rIns="0" bIns="0" rtlCol="0" anchor="t">
            <a:spAutoFit/>
          </a:bodyPr>
          <a:lstStyle/>
          <a:p>
            <a:pPr marL="499401" lvl="2" algn="l">
              <a:lnSpc>
                <a:spcPts val="3437"/>
              </a:lnSpc>
            </a:pPr>
            <a:r>
              <a:rPr lang="en-US" sz="2125" dirty="0">
                <a:solidFill>
                  <a:srgbClr val="CFD0D8"/>
                </a:solidFill>
                <a:latin typeface="Roboto"/>
                <a:ea typeface="Roboto"/>
                <a:cs typeface="Roboto"/>
                <a:sym typeface="Roboto"/>
              </a:rPr>
              <a:t> </a:t>
            </a:r>
          </a:p>
        </p:txBody>
      </p:sp>
      <p:sp>
        <p:nvSpPr>
          <p:cNvPr id="17" name="TextBox 17">
            <a:extLst>
              <a:ext uri="{FF2B5EF4-FFF2-40B4-BE49-F238E27FC236}">
                <a16:creationId xmlns:a16="http://schemas.microsoft.com/office/drawing/2014/main" id="{EF256969-5FA1-FCFD-24F7-B97DEE07FE8E}"/>
              </a:ext>
            </a:extLst>
          </p:cNvPr>
          <p:cNvSpPr txBox="1"/>
          <p:nvPr/>
        </p:nvSpPr>
        <p:spPr>
          <a:xfrm>
            <a:off x="958602" y="7935366"/>
            <a:ext cx="16370796" cy="395173"/>
          </a:xfrm>
          <a:prstGeom prst="rect">
            <a:avLst/>
          </a:prstGeom>
        </p:spPr>
        <p:txBody>
          <a:bodyPr lIns="0" tIns="0" rIns="0" bIns="0" rtlCol="0" anchor="t">
            <a:spAutoFit/>
          </a:bodyPr>
          <a:lstStyle/>
          <a:p>
            <a:pPr marL="499401" lvl="2" algn="l">
              <a:lnSpc>
                <a:spcPts val="3437"/>
              </a:lnSpc>
            </a:pPr>
            <a:r>
              <a:rPr lang="en-US" sz="2125" dirty="0">
                <a:solidFill>
                  <a:srgbClr val="CFD0D8"/>
                </a:solidFill>
                <a:latin typeface="Roboto"/>
                <a:ea typeface="Roboto"/>
                <a:cs typeface="Roboto"/>
                <a:sym typeface="Roboto"/>
              </a:rPr>
              <a:t> </a:t>
            </a:r>
          </a:p>
        </p:txBody>
      </p:sp>
      <p:sp>
        <p:nvSpPr>
          <p:cNvPr id="5" name="Text 0">
            <a:extLst>
              <a:ext uri="{FF2B5EF4-FFF2-40B4-BE49-F238E27FC236}">
                <a16:creationId xmlns:a16="http://schemas.microsoft.com/office/drawing/2014/main" id="{11D77C9B-BE54-54A7-694C-6C02D9646653}"/>
              </a:ext>
            </a:extLst>
          </p:cNvPr>
          <p:cNvSpPr/>
          <p:nvPr/>
        </p:nvSpPr>
        <p:spPr>
          <a:xfrm>
            <a:off x="984946" y="773907"/>
            <a:ext cx="11225064" cy="615554"/>
          </a:xfrm>
          <a:prstGeom prst="rect">
            <a:avLst/>
          </a:prstGeom>
          <a:noFill/>
          <a:ln/>
        </p:spPr>
        <p:txBody>
          <a:bodyPr wrap="none" lIns="0" tIns="0" rIns="0" bIns="0" rtlCol="0" anchor="t"/>
          <a:lstStyle/>
          <a:p>
            <a:pPr>
              <a:lnSpc>
                <a:spcPts val="4813"/>
              </a:lnSpc>
            </a:pPr>
            <a:r>
              <a:rPr lang="en-US" sz="3875" dirty="0">
                <a:solidFill>
                  <a:srgbClr val="FBF3FA"/>
                </a:solidFill>
                <a:latin typeface="Fira Mono Medium" pitchFamily="34" charset="0"/>
                <a:ea typeface="Fira Mono Medium" pitchFamily="34" charset="-122"/>
                <a:cs typeface="Fira Mono Medium" pitchFamily="34" charset="-120"/>
              </a:rPr>
              <a:t>Analysis Step 1: Descriptive Deep Dive</a:t>
            </a:r>
            <a:endParaRPr lang="en-US" sz="3875" dirty="0"/>
          </a:p>
        </p:txBody>
      </p:sp>
      <p:sp>
        <p:nvSpPr>
          <p:cNvPr id="6" name="Text 1">
            <a:extLst>
              <a:ext uri="{FF2B5EF4-FFF2-40B4-BE49-F238E27FC236}">
                <a16:creationId xmlns:a16="http://schemas.microsoft.com/office/drawing/2014/main" id="{C41A8693-EE08-8312-1904-EBA9AE8A2C47}"/>
              </a:ext>
            </a:extLst>
          </p:cNvPr>
          <p:cNvSpPr/>
          <p:nvPr/>
        </p:nvSpPr>
        <p:spPr>
          <a:xfrm>
            <a:off x="984946" y="1783407"/>
            <a:ext cx="16318111" cy="315218"/>
          </a:xfrm>
          <a:prstGeom prst="rect">
            <a:avLst/>
          </a:prstGeom>
          <a:noFill/>
          <a:ln/>
        </p:spPr>
        <p:txBody>
          <a:bodyPr wrap="none" lIns="0" tIns="0" rIns="0" bIns="0" rtlCol="0" anchor="t"/>
          <a:lstStyle/>
          <a:p>
            <a:pPr>
              <a:lnSpc>
                <a:spcPts val="2438"/>
              </a:lnSpc>
            </a:pPr>
            <a:r>
              <a:rPr lang="en-US" sz="1500" dirty="0">
                <a:solidFill>
                  <a:srgbClr val="E0D6DE"/>
                </a:solidFill>
                <a:latin typeface="Fira Sans" pitchFamily="34" charset="0"/>
                <a:ea typeface="Fira Sans" pitchFamily="34" charset="-122"/>
                <a:cs typeface="Fira Sans" pitchFamily="34" charset="-120"/>
              </a:rPr>
              <a:t>Our initial descriptive analysis focused on identifying high-churn segments.</a:t>
            </a:r>
            <a:endParaRPr lang="en-US" sz="1500" dirty="0"/>
          </a:p>
        </p:txBody>
      </p:sp>
      <p:pic>
        <p:nvPicPr>
          <p:cNvPr id="7" name="Image 0" descr="preencoded.png">
            <a:extLst>
              <a:ext uri="{FF2B5EF4-FFF2-40B4-BE49-F238E27FC236}">
                <a16:creationId xmlns:a16="http://schemas.microsoft.com/office/drawing/2014/main" id="{EFCE8751-4314-431F-0AC3-9C6B341143C7}"/>
              </a:ext>
            </a:extLst>
          </p:cNvPr>
          <p:cNvPicPr>
            <a:picLocks noChangeAspect="1"/>
          </p:cNvPicPr>
          <p:nvPr/>
        </p:nvPicPr>
        <p:blipFill>
          <a:blip r:embed="rId3"/>
          <a:stretch>
            <a:fillRect/>
          </a:stretch>
        </p:blipFill>
        <p:spPr>
          <a:xfrm>
            <a:off x="984946" y="2320230"/>
            <a:ext cx="11422559" cy="6396633"/>
          </a:xfrm>
          <a:prstGeom prst="rect">
            <a:avLst/>
          </a:prstGeom>
        </p:spPr>
      </p:pic>
      <p:sp>
        <p:nvSpPr>
          <p:cNvPr id="8" name="Text 2">
            <a:extLst>
              <a:ext uri="{FF2B5EF4-FFF2-40B4-BE49-F238E27FC236}">
                <a16:creationId xmlns:a16="http://schemas.microsoft.com/office/drawing/2014/main" id="{B712D218-F975-C5CB-1784-06034127B0BF}"/>
              </a:ext>
            </a:extLst>
          </p:cNvPr>
          <p:cNvSpPr/>
          <p:nvPr/>
        </p:nvSpPr>
        <p:spPr>
          <a:xfrm>
            <a:off x="984946" y="8938470"/>
            <a:ext cx="16318111" cy="630436"/>
          </a:xfrm>
          <a:prstGeom prst="rect">
            <a:avLst/>
          </a:prstGeom>
          <a:noFill/>
          <a:ln/>
        </p:spPr>
        <p:txBody>
          <a:bodyPr wrap="square" lIns="0" tIns="0" rIns="0" bIns="0" rtlCol="0" anchor="t"/>
          <a:lstStyle/>
          <a:p>
            <a:pPr>
              <a:lnSpc>
                <a:spcPts val="2438"/>
              </a:lnSpc>
            </a:pPr>
            <a:r>
              <a:rPr lang="en-US" sz="1500" b="1" dirty="0">
                <a:solidFill>
                  <a:srgbClr val="E0D6DE"/>
                </a:solidFill>
                <a:latin typeface="Fira Sans" pitchFamily="34" charset="0"/>
                <a:ea typeface="Fira Sans" pitchFamily="34" charset="-122"/>
                <a:cs typeface="Fira Sans" pitchFamily="34" charset="-120"/>
              </a:rPr>
              <a:t>Key Finding:</a:t>
            </a:r>
            <a:r>
              <a:rPr lang="en-US" sz="1500" dirty="0">
                <a:solidFill>
                  <a:srgbClr val="E0D6DE"/>
                </a:solidFill>
                <a:latin typeface="Fira Sans" pitchFamily="34" charset="0"/>
                <a:ea typeface="Fira Sans" pitchFamily="34" charset="-122"/>
                <a:cs typeface="Fira Sans" pitchFamily="34" charset="-120"/>
              </a:rPr>
              <a:t> Users on the Basic plan under 25 years old exhibit </a:t>
            </a:r>
            <a:r>
              <a:rPr lang="en-US" sz="1500" dirty="0">
                <a:solidFill>
                  <a:srgbClr val="FF6BD8"/>
                </a:solidFill>
                <a:latin typeface="Fira Sans" pitchFamily="34" charset="0"/>
                <a:ea typeface="Fira Sans" pitchFamily="34" charset="-122"/>
                <a:cs typeface="Fira Sans" pitchFamily="34" charset="-120"/>
              </a:rPr>
              <a:t>twice the churn rate</a:t>
            </a:r>
            <a:r>
              <a:rPr lang="en-US" sz="1500" dirty="0">
                <a:solidFill>
                  <a:srgbClr val="E0D6DE"/>
                </a:solidFill>
                <a:latin typeface="Fira Sans" pitchFamily="34" charset="0"/>
                <a:ea typeface="Fira Sans" pitchFamily="34" charset="-122"/>
                <a:cs typeface="Fira Sans" pitchFamily="34" charset="-120"/>
              </a:rPr>
              <a:t> compared to other segments. This suggests potential issues with pricing, content relevance, or perceived value for this specific demographic.</a:t>
            </a:r>
            <a:endParaRPr lang="en-US" sz="1500" dirty="0"/>
          </a:p>
        </p:txBody>
      </p:sp>
      <p:sp>
        <p:nvSpPr>
          <p:cNvPr id="9" name="Freeform 8">
            <a:extLst>
              <a:ext uri="{FF2B5EF4-FFF2-40B4-BE49-F238E27FC236}">
                <a16:creationId xmlns:a16="http://schemas.microsoft.com/office/drawing/2014/main" id="{967B3EBD-F136-4619-E96F-E74BBE6BC763}"/>
              </a:ext>
            </a:extLst>
          </p:cNvPr>
          <p:cNvSpPr/>
          <p:nvPr/>
        </p:nvSpPr>
        <p:spPr>
          <a:xfrm>
            <a:off x="16764000" y="0"/>
            <a:ext cx="1524000" cy="1409700"/>
          </a:xfrm>
          <a:custGeom>
            <a:avLst/>
            <a:gdLst/>
            <a:ahLst/>
            <a:cxnLst/>
            <a:rect l="l" t="t" r="r" b="b"/>
            <a:pathLst>
              <a:path w="1742400" h="1742400">
                <a:moveTo>
                  <a:pt x="0" y="0"/>
                </a:moveTo>
                <a:lnTo>
                  <a:pt x="1742400" y="0"/>
                </a:lnTo>
                <a:lnTo>
                  <a:pt x="1742400" y="1742400"/>
                </a:lnTo>
                <a:lnTo>
                  <a:pt x="0" y="1742400"/>
                </a:lnTo>
                <a:lnTo>
                  <a:pt x="0" y="0"/>
                </a:lnTo>
                <a:close/>
              </a:path>
            </a:pathLst>
          </a:custGeom>
          <a:blipFill>
            <a:blip r:embed="rId4"/>
            <a:stretch>
              <a:fillRect/>
            </a:stretch>
          </a:blipFill>
        </p:spPr>
      </p:sp>
    </p:spTree>
    <p:extLst>
      <p:ext uri="{BB962C8B-B14F-4D97-AF65-F5344CB8AC3E}">
        <p14:creationId xmlns:p14="http://schemas.microsoft.com/office/powerpoint/2010/main" val="22706086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002340-CC3C-067A-62CA-2348DAE8C6E1}"/>
            </a:ext>
          </a:extLst>
        </p:cNvPr>
        <p:cNvGrpSpPr/>
        <p:nvPr/>
      </p:nvGrpSpPr>
      <p:grpSpPr>
        <a:xfrm>
          <a:off x="0" y="0"/>
          <a:ext cx="0" cy="0"/>
          <a:chOff x="0" y="0"/>
          <a:chExt cx="0" cy="0"/>
        </a:xfrm>
      </p:grpSpPr>
      <p:sp>
        <p:nvSpPr>
          <p:cNvPr id="2" name="Freeform 2" descr="preencoded.png">
            <a:extLst>
              <a:ext uri="{FF2B5EF4-FFF2-40B4-BE49-F238E27FC236}">
                <a16:creationId xmlns:a16="http://schemas.microsoft.com/office/drawing/2014/main" id="{6CE3CFDE-2A85-9BF0-B656-05E48D2F8A24}"/>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3" name="Group 3">
            <a:extLst>
              <a:ext uri="{FF2B5EF4-FFF2-40B4-BE49-F238E27FC236}">
                <a16:creationId xmlns:a16="http://schemas.microsoft.com/office/drawing/2014/main" id="{C9CEBBA4-31D3-1688-6FBD-63AA8AB83FD0}"/>
              </a:ext>
            </a:extLst>
          </p:cNvPr>
          <p:cNvGrpSpPr/>
          <p:nvPr/>
        </p:nvGrpSpPr>
        <p:grpSpPr>
          <a:xfrm>
            <a:off x="0" y="0"/>
            <a:ext cx="18288000" cy="10287000"/>
            <a:chOff x="0" y="0"/>
            <a:chExt cx="24384000" cy="13716000"/>
          </a:xfrm>
        </p:grpSpPr>
        <p:sp>
          <p:nvSpPr>
            <p:cNvPr id="4" name="Freeform 4">
              <a:extLst>
                <a:ext uri="{FF2B5EF4-FFF2-40B4-BE49-F238E27FC236}">
                  <a16:creationId xmlns:a16="http://schemas.microsoft.com/office/drawing/2014/main" id="{05ECBB73-4200-0A6E-045B-EAE09AD21E06}"/>
                </a:ext>
              </a:extLst>
            </p:cNvPr>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000024">
                <a:alpha val="90196"/>
              </a:srgbClr>
            </a:solidFill>
          </p:spPr>
        </p:sp>
      </p:grpSp>
      <p:sp>
        <p:nvSpPr>
          <p:cNvPr id="16" name="TextBox 16">
            <a:extLst>
              <a:ext uri="{FF2B5EF4-FFF2-40B4-BE49-F238E27FC236}">
                <a16:creationId xmlns:a16="http://schemas.microsoft.com/office/drawing/2014/main" id="{04FA97F5-2D6C-72CA-A524-D25627D47B2F}"/>
              </a:ext>
            </a:extLst>
          </p:cNvPr>
          <p:cNvSpPr txBox="1"/>
          <p:nvPr/>
        </p:nvSpPr>
        <p:spPr>
          <a:xfrm>
            <a:off x="958602" y="7401371"/>
            <a:ext cx="16370796" cy="395173"/>
          </a:xfrm>
          <a:prstGeom prst="rect">
            <a:avLst/>
          </a:prstGeom>
        </p:spPr>
        <p:txBody>
          <a:bodyPr lIns="0" tIns="0" rIns="0" bIns="0" rtlCol="0" anchor="t">
            <a:spAutoFit/>
          </a:bodyPr>
          <a:lstStyle/>
          <a:p>
            <a:pPr marL="499401" lvl="2" algn="l">
              <a:lnSpc>
                <a:spcPts val="3437"/>
              </a:lnSpc>
            </a:pPr>
            <a:r>
              <a:rPr lang="en-US" sz="2125" dirty="0">
                <a:solidFill>
                  <a:srgbClr val="CFD0D8"/>
                </a:solidFill>
                <a:latin typeface="Roboto"/>
                <a:ea typeface="Roboto"/>
                <a:cs typeface="Roboto"/>
                <a:sym typeface="Roboto"/>
              </a:rPr>
              <a:t> </a:t>
            </a:r>
          </a:p>
        </p:txBody>
      </p:sp>
      <p:sp>
        <p:nvSpPr>
          <p:cNvPr id="17" name="TextBox 17">
            <a:extLst>
              <a:ext uri="{FF2B5EF4-FFF2-40B4-BE49-F238E27FC236}">
                <a16:creationId xmlns:a16="http://schemas.microsoft.com/office/drawing/2014/main" id="{A0828FCF-D454-334B-16F5-5F6F001BB609}"/>
              </a:ext>
            </a:extLst>
          </p:cNvPr>
          <p:cNvSpPr txBox="1"/>
          <p:nvPr/>
        </p:nvSpPr>
        <p:spPr>
          <a:xfrm>
            <a:off x="958602" y="7935366"/>
            <a:ext cx="16370796" cy="395173"/>
          </a:xfrm>
          <a:prstGeom prst="rect">
            <a:avLst/>
          </a:prstGeom>
        </p:spPr>
        <p:txBody>
          <a:bodyPr lIns="0" tIns="0" rIns="0" bIns="0" rtlCol="0" anchor="t">
            <a:spAutoFit/>
          </a:bodyPr>
          <a:lstStyle/>
          <a:p>
            <a:pPr marL="499401" lvl="2" algn="l">
              <a:lnSpc>
                <a:spcPts val="3437"/>
              </a:lnSpc>
            </a:pPr>
            <a:r>
              <a:rPr lang="en-US" sz="2125" dirty="0">
                <a:solidFill>
                  <a:srgbClr val="CFD0D8"/>
                </a:solidFill>
                <a:latin typeface="Roboto"/>
                <a:ea typeface="Roboto"/>
                <a:cs typeface="Roboto"/>
                <a:sym typeface="Roboto"/>
              </a:rPr>
              <a:t> </a:t>
            </a:r>
          </a:p>
        </p:txBody>
      </p:sp>
      <p:sp>
        <p:nvSpPr>
          <p:cNvPr id="5" name="Text 0">
            <a:extLst>
              <a:ext uri="{FF2B5EF4-FFF2-40B4-BE49-F238E27FC236}">
                <a16:creationId xmlns:a16="http://schemas.microsoft.com/office/drawing/2014/main" id="{C1946EEA-BEEB-0C37-3D79-B1B40CCE777C}"/>
              </a:ext>
            </a:extLst>
          </p:cNvPr>
          <p:cNvSpPr/>
          <p:nvPr/>
        </p:nvSpPr>
        <p:spPr>
          <a:xfrm>
            <a:off x="992238" y="2005459"/>
            <a:ext cx="15308461" cy="885974"/>
          </a:xfrm>
          <a:prstGeom prst="rect">
            <a:avLst/>
          </a:prstGeom>
          <a:noFill/>
          <a:ln/>
        </p:spPr>
        <p:txBody>
          <a:bodyPr wrap="none" lIns="0" tIns="0" rIns="0" bIns="0" rtlCol="0" anchor="t"/>
          <a:lstStyle/>
          <a:p>
            <a:pPr>
              <a:lnSpc>
                <a:spcPts val="6938"/>
              </a:lnSpc>
            </a:pPr>
            <a:r>
              <a:rPr lang="en-US" sz="5563" dirty="0">
                <a:solidFill>
                  <a:srgbClr val="FBF3FA"/>
                </a:solidFill>
                <a:latin typeface="Fira Mono Medium" pitchFamily="34" charset="0"/>
                <a:ea typeface="Fira Mono Medium" pitchFamily="34" charset="-122"/>
                <a:cs typeface="Fira Mono Medium" pitchFamily="34" charset="-120"/>
              </a:rPr>
              <a:t>Analysis Step 2: Diagnostic Insights</a:t>
            </a:r>
            <a:endParaRPr lang="en-US" sz="5563" dirty="0"/>
          </a:p>
        </p:txBody>
      </p:sp>
      <p:sp>
        <p:nvSpPr>
          <p:cNvPr id="6" name="Text 1">
            <a:extLst>
              <a:ext uri="{FF2B5EF4-FFF2-40B4-BE49-F238E27FC236}">
                <a16:creationId xmlns:a16="http://schemas.microsoft.com/office/drawing/2014/main" id="{78FD422C-0A25-84FF-822D-75B05E1D257E}"/>
              </a:ext>
            </a:extLst>
          </p:cNvPr>
          <p:cNvSpPr/>
          <p:nvPr/>
        </p:nvSpPr>
        <p:spPr>
          <a:xfrm>
            <a:off x="992238" y="3458468"/>
            <a:ext cx="16303526" cy="907256"/>
          </a:xfrm>
          <a:prstGeom prst="rect">
            <a:avLst/>
          </a:prstGeom>
          <a:noFill/>
          <a:ln/>
        </p:spPr>
        <p:txBody>
          <a:bodyPr wrap="square" lIns="0" tIns="0" rIns="0" bIns="0" rtlCol="0" anchor="t"/>
          <a:lstStyle/>
          <a:p>
            <a:pPr>
              <a:lnSpc>
                <a:spcPts val="3563"/>
              </a:lnSpc>
            </a:pPr>
            <a:r>
              <a:rPr lang="en-US" sz="2188" dirty="0">
                <a:solidFill>
                  <a:srgbClr val="E0D6DE"/>
                </a:solidFill>
                <a:latin typeface="Fira Sans" pitchFamily="34" charset="0"/>
                <a:ea typeface="Fira Sans" pitchFamily="34" charset="-122"/>
                <a:cs typeface="Fira Sans" pitchFamily="34" charset="-120"/>
              </a:rPr>
              <a:t>Moving beyond description, our diagnostic analysis aimed to uncover the causal factors behind churn, specifically correlating usage patterns with cancellation rates.</a:t>
            </a:r>
            <a:endParaRPr lang="en-US" sz="2188" dirty="0"/>
          </a:p>
        </p:txBody>
      </p:sp>
      <p:sp>
        <p:nvSpPr>
          <p:cNvPr id="9" name="Shape 2">
            <a:extLst>
              <a:ext uri="{FF2B5EF4-FFF2-40B4-BE49-F238E27FC236}">
                <a16:creationId xmlns:a16="http://schemas.microsoft.com/office/drawing/2014/main" id="{0733C5C9-A5A7-0D4C-C5E6-F2CD8AA4F819}"/>
              </a:ext>
            </a:extLst>
          </p:cNvPr>
          <p:cNvSpPr/>
          <p:nvPr/>
        </p:nvSpPr>
        <p:spPr>
          <a:xfrm>
            <a:off x="992238" y="4826348"/>
            <a:ext cx="15453271" cy="354360"/>
          </a:xfrm>
          <a:prstGeom prst="roundRect">
            <a:avLst>
              <a:gd name="adj" fmla="val 12002"/>
            </a:avLst>
          </a:prstGeom>
          <a:solidFill>
            <a:srgbClr val="2E2E2F"/>
          </a:solidFill>
          <a:ln/>
        </p:spPr>
      </p:sp>
      <p:sp>
        <p:nvSpPr>
          <p:cNvPr id="10" name="Shape 3">
            <a:extLst>
              <a:ext uri="{FF2B5EF4-FFF2-40B4-BE49-F238E27FC236}">
                <a16:creationId xmlns:a16="http://schemas.microsoft.com/office/drawing/2014/main" id="{A35B2A95-5479-E88B-4560-A148244A8E66}"/>
              </a:ext>
            </a:extLst>
          </p:cNvPr>
          <p:cNvSpPr/>
          <p:nvPr/>
        </p:nvSpPr>
        <p:spPr>
          <a:xfrm>
            <a:off x="992237" y="4826348"/>
            <a:ext cx="12362558" cy="354360"/>
          </a:xfrm>
          <a:prstGeom prst="roundRect">
            <a:avLst>
              <a:gd name="adj" fmla="val 12002"/>
            </a:avLst>
          </a:prstGeom>
          <a:solidFill>
            <a:srgbClr val="FF6BD8"/>
          </a:solidFill>
          <a:ln/>
        </p:spPr>
      </p:sp>
      <p:sp>
        <p:nvSpPr>
          <p:cNvPr id="11" name="Text 4">
            <a:extLst>
              <a:ext uri="{FF2B5EF4-FFF2-40B4-BE49-F238E27FC236}">
                <a16:creationId xmlns:a16="http://schemas.microsoft.com/office/drawing/2014/main" id="{D72307EB-8E2C-3756-41E6-507896D93F65}"/>
              </a:ext>
            </a:extLst>
          </p:cNvPr>
          <p:cNvSpPr/>
          <p:nvPr/>
        </p:nvSpPr>
        <p:spPr>
          <a:xfrm>
            <a:off x="16658034" y="4826348"/>
            <a:ext cx="637729" cy="354360"/>
          </a:xfrm>
          <a:prstGeom prst="rect">
            <a:avLst/>
          </a:prstGeom>
          <a:noFill/>
          <a:ln/>
        </p:spPr>
        <p:txBody>
          <a:bodyPr wrap="none" lIns="0" tIns="0" rIns="0" bIns="0" rtlCol="0" anchor="t"/>
          <a:lstStyle/>
          <a:p>
            <a:pPr>
              <a:lnSpc>
                <a:spcPts val="2750"/>
              </a:lnSpc>
            </a:pPr>
            <a:r>
              <a:rPr lang="en-US" sz="2750" dirty="0">
                <a:solidFill>
                  <a:srgbClr val="E0D6DE"/>
                </a:solidFill>
                <a:latin typeface="Fira Mono Medium" pitchFamily="34" charset="0"/>
                <a:ea typeface="Fira Mono Medium" pitchFamily="34" charset="-122"/>
                <a:cs typeface="Fira Mono Medium" pitchFamily="34" charset="-120"/>
              </a:rPr>
              <a:t>80%</a:t>
            </a:r>
            <a:endParaRPr lang="en-US" sz="2750" dirty="0"/>
          </a:p>
        </p:txBody>
      </p:sp>
      <p:sp>
        <p:nvSpPr>
          <p:cNvPr id="12" name="Text 5">
            <a:extLst>
              <a:ext uri="{FF2B5EF4-FFF2-40B4-BE49-F238E27FC236}">
                <a16:creationId xmlns:a16="http://schemas.microsoft.com/office/drawing/2014/main" id="{CAF94766-24B5-3507-AB2C-95D83C27724B}"/>
              </a:ext>
            </a:extLst>
          </p:cNvPr>
          <p:cNvSpPr/>
          <p:nvPr/>
        </p:nvSpPr>
        <p:spPr>
          <a:xfrm>
            <a:off x="992238" y="5534917"/>
            <a:ext cx="5525840" cy="442913"/>
          </a:xfrm>
          <a:prstGeom prst="rect">
            <a:avLst/>
          </a:prstGeom>
          <a:noFill/>
          <a:ln/>
        </p:spPr>
        <p:txBody>
          <a:bodyPr wrap="none" lIns="0" tIns="0" rIns="0" bIns="0" rtlCol="0" anchor="t"/>
          <a:lstStyle/>
          <a:p>
            <a:pPr>
              <a:lnSpc>
                <a:spcPts val="3438"/>
              </a:lnSpc>
            </a:pPr>
            <a:r>
              <a:rPr lang="en-US" sz="2750" dirty="0">
                <a:solidFill>
                  <a:srgbClr val="E0D6DE"/>
                </a:solidFill>
                <a:latin typeface="Fira Mono Medium" pitchFamily="34" charset="0"/>
                <a:ea typeface="Fira Mono Medium" pitchFamily="34" charset="-122"/>
                <a:cs typeface="Fira Mono Medium" pitchFamily="34" charset="-120"/>
              </a:rPr>
              <a:t>Higher Likelihood of Churn</a:t>
            </a:r>
            <a:endParaRPr lang="en-US" sz="2750" dirty="0"/>
          </a:p>
        </p:txBody>
      </p:sp>
      <p:sp>
        <p:nvSpPr>
          <p:cNvPr id="13" name="Text 6">
            <a:extLst>
              <a:ext uri="{FF2B5EF4-FFF2-40B4-BE49-F238E27FC236}">
                <a16:creationId xmlns:a16="http://schemas.microsoft.com/office/drawing/2014/main" id="{72B1BDB7-0A67-D62E-65F8-FCAE7E528679}"/>
              </a:ext>
            </a:extLst>
          </p:cNvPr>
          <p:cNvSpPr/>
          <p:nvPr/>
        </p:nvSpPr>
        <p:spPr>
          <a:xfrm>
            <a:off x="992238" y="6147942"/>
            <a:ext cx="16303526" cy="907256"/>
          </a:xfrm>
          <a:prstGeom prst="rect">
            <a:avLst/>
          </a:prstGeom>
          <a:noFill/>
          <a:ln/>
        </p:spPr>
        <p:txBody>
          <a:bodyPr wrap="square" lIns="0" tIns="0" rIns="0" bIns="0" rtlCol="0" anchor="t"/>
          <a:lstStyle/>
          <a:p>
            <a:pPr>
              <a:lnSpc>
                <a:spcPts val="3563"/>
              </a:lnSpc>
            </a:pPr>
            <a:r>
              <a:rPr lang="en-US" sz="2188" dirty="0">
                <a:solidFill>
                  <a:srgbClr val="E0D6DE"/>
                </a:solidFill>
                <a:latin typeface="Fira Sans" pitchFamily="34" charset="0"/>
                <a:ea typeface="Fira Sans" pitchFamily="34" charset="-122"/>
                <a:cs typeface="Fira Sans" pitchFamily="34" charset="-120"/>
              </a:rPr>
              <a:t>Users who engage with our platform for less than 3 hours per week are </a:t>
            </a:r>
            <a:r>
              <a:rPr lang="en-US" sz="2188" b="1" dirty="0">
                <a:solidFill>
                  <a:srgbClr val="E0D6DE"/>
                </a:solidFill>
                <a:latin typeface="Fira Sans" pitchFamily="34" charset="0"/>
                <a:ea typeface="Fira Sans" pitchFamily="34" charset="-122"/>
                <a:cs typeface="Fira Sans" pitchFamily="34" charset="-120"/>
              </a:rPr>
              <a:t>80% more likely to churn</a:t>
            </a:r>
            <a:r>
              <a:rPr lang="en-US" sz="2188" dirty="0">
                <a:solidFill>
                  <a:srgbClr val="E0D6DE"/>
                </a:solidFill>
                <a:latin typeface="Fira Sans" pitchFamily="34" charset="0"/>
                <a:ea typeface="Fira Sans" pitchFamily="34" charset="-122"/>
                <a:cs typeface="Fira Sans" pitchFamily="34" charset="-120"/>
              </a:rPr>
              <a:t> than those with higher engagement.</a:t>
            </a:r>
            <a:endParaRPr lang="en-US" sz="2188" dirty="0"/>
          </a:p>
        </p:txBody>
      </p:sp>
      <p:sp>
        <p:nvSpPr>
          <p:cNvPr id="14" name="Text 7">
            <a:extLst>
              <a:ext uri="{FF2B5EF4-FFF2-40B4-BE49-F238E27FC236}">
                <a16:creationId xmlns:a16="http://schemas.microsoft.com/office/drawing/2014/main" id="{E91CF6A3-EA06-DFAC-68FE-C8A1E8AE0BA3}"/>
              </a:ext>
            </a:extLst>
          </p:cNvPr>
          <p:cNvSpPr/>
          <p:nvPr/>
        </p:nvSpPr>
        <p:spPr>
          <a:xfrm>
            <a:off x="992238" y="7374137"/>
            <a:ext cx="16303526" cy="907256"/>
          </a:xfrm>
          <a:prstGeom prst="rect">
            <a:avLst/>
          </a:prstGeom>
          <a:noFill/>
          <a:ln/>
        </p:spPr>
        <p:txBody>
          <a:bodyPr wrap="square" lIns="0" tIns="0" rIns="0" bIns="0" rtlCol="0" anchor="t"/>
          <a:lstStyle/>
          <a:p>
            <a:pPr>
              <a:lnSpc>
                <a:spcPts val="3563"/>
              </a:lnSpc>
            </a:pPr>
            <a:r>
              <a:rPr lang="en-US" sz="2188" dirty="0">
                <a:solidFill>
                  <a:srgbClr val="E0D6DE"/>
                </a:solidFill>
                <a:latin typeface="Fira Sans" pitchFamily="34" charset="0"/>
                <a:ea typeface="Fira Sans" pitchFamily="34" charset="-122"/>
                <a:cs typeface="Fira Sans" pitchFamily="34" charset="-120"/>
              </a:rPr>
              <a:t>This strong correlation highlights that </a:t>
            </a:r>
            <a:r>
              <a:rPr lang="en-US" sz="2188" dirty="0">
                <a:solidFill>
                  <a:srgbClr val="FF6BD8"/>
                </a:solidFill>
                <a:latin typeface="Fira Sans" pitchFamily="34" charset="0"/>
                <a:ea typeface="Fira Sans" pitchFamily="34" charset="-122"/>
                <a:cs typeface="Fira Sans" pitchFamily="34" charset="-120"/>
              </a:rPr>
              <a:t>low engagement is a significant precursor to churn</a:t>
            </a:r>
            <a:r>
              <a:rPr lang="en-US" sz="2188" dirty="0">
                <a:solidFill>
                  <a:srgbClr val="E0D6DE"/>
                </a:solidFill>
                <a:latin typeface="Fira Sans" pitchFamily="34" charset="0"/>
                <a:ea typeface="Fira Sans" pitchFamily="34" charset="-122"/>
                <a:cs typeface="Fira Sans" pitchFamily="34" charset="-120"/>
              </a:rPr>
              <a:t>, regardless of plan type or demographic. It indicates a need to drive deeper, more frequent interaction with the service.</a:t>
            </a:r>
            <a:endParaRPr lang="en-US" sz="2188" dirty="0"/>
          </a:p>
        </p:txBody>
      </p:sp>
      <p:sp>
        <p:nvSpPr>
          <p:cNvPr id="7" name="Freeform 8">
            <a:extLst>
              <a:ext uri="{FF2B5EF4-FFF2-40B4-BE49-F238E27FC236}">
                <a16:creationId xmlns:a16="http://schemas.microsoft.com/office/drawing/2014/main" id="{FF1F745A-FDB9-61FA-6C71-98AFFE5838F5}"/>
              </a:ext>
            </a:extLst>
          </p:cNvPr>
          <p:cNvSpPr/>
          <p:nvPr/>
        </p:nvSpPr>
        <p:spPr>
          <a:xfrm>
            <a:off x="16764000" y="0"/>
            <a:ext cx="1524000" cy="1409700"/>
          </a:xfrm>
          <a:custGeom>
            <a:avLst/>
            <a:gdLst/>
            <a:ahLst/>
            <a:cxnLst/>
            <a:rect l="l" t="t" r="r" b="b"/>
            <a:pathLst>
              <a:path w="1742400" h="1742400">
                <a:moveTo>
                  <a:pt x="0" y="0"/>
                </a:moveTo>
                <a:lnTo>
                  <a:pt x="1742400" y="0"/>
                </a:lnTo>
                <a:lnTo>
                  <a:pt x="1742400" y="1742400"/>
                </a:lnTo>
                <a:lnTo>
                  <a:pt x="0" y="1742400"/>
                </a:lnTo>
                <a:lnTo>
                  <a:pt x="0" y="0"/>
                </a:lnTo>
                <a:close/>
              </a:path>
            </a:pathLst>
          </a:custGeom>
          <a:blipFill>
            <a:blip r:embed="rId3"/>
            <a:stretch>
              <a:fillRect/>
            </a:stretch>
          </a:blipFill>
        </p:spPr>
      </p:sp>
    </p:spTree>
    <p:extLst>
      <p:ext uri="{BB962C8B-B14F-4D97-AF65-F5344CB8AC3E}">
        <p14:creationId xmlns:p14="http://schemas.microsoft.com/office/powerpoint/2010/main" val="36702243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1716A3-1193-977C-8311-697FB7580058}"/>
            </a:ext>
          </a:extLst>
        </p:cNvPr>
        <p:cNvGrpSpPr/>
        <p:nvPr/>
      </p:nvGrpSpPr>
      <p:grpSpPr>
        <a:xfrm>
          <a:off x="0" y="0"/>
          <a:ext cx="0" cy="0"/>
          <a:chOff x="0" y="0"/>
          <a:chExt cx="0" cy="0"/>
        </a:xfrm>
      </p:grpSpPr>
      <p:sp>
        <p:nvSpPr>
          <p:cNvPr id="2" name="Freeform 2" descr="preencoded.png">
            <a:extLst>
              <a:ext uri="{FF2B5EF4-FFF2-40B4-BE49-F238E27FC236}">
                <a16:creationId xmlns:a16="http://schemas.microsoft.com/office/drawing/2014/main" id="{22F938D2-951C-8A69-3EDD-371EA72C4BAF}"/>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3" name="Group 3">
            <a:extLst>
              <a:ext uri="{FF2B5EF4-FFF2-40B4-BE49-F238E27FC236}">
                <a16:creationId xmlns:a16="http://schemas.microsoft.com/office/drawing/2014/main" id="{9BC9DF51-963A-E52A-286D-9E88BBD6126D}"/>
              </a:ext>
            </a:extLst>
          </p:cNvPr>
          <p:cNvGrpSpPr/>
          <p:nvPr/>
        </p:nvGrpSpPr>
        <p:grpSpPr>
          <a:xfrm>
            <a:off x="0" y="0"/>
            <a:ext cx="18288000" cy="10287000"/>
            <a:chOff x="0" y="0"/>
            <a:chExt cx="24384000" cy="13716000"/>
          </a:xfrm>
        </p:grpSpPr>
        <p:sp>
          <p:nvSpPr>
            <p:cNvPr id="4" name="Freeform 4">
              <a:extLst>
                <a:ext uri="{FF2B5EF4-FFF2-40B4-BE49-F238E27FC236}">
                  <a16:creationId xmlns:a16="http://schemas.microsoft.com/office/drawing/2014/main" id="{CF33EC0F-AC3B-DD29-9E4E-059F1449DEAD}"/>
                </a:ext>
              </a:extLst>
            </p:cNvPr>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000024">
                <a:alpha val="90196"/>
              </a:srgbClr>
            </a:solidFill>
          </p:spPr>
        </p:sp>
      </p:grpSp>
      <p:sp>
        <p:nvSpPr>
          <p:cNvPr id="16" name="TextBox 16">
            <a:extLst>
              <a:ext uri="{FF2B5EF4-FFF2-40B4-BE49-F238E27FC236}">
                <a16:creationId xmlns:a16="http://schemas.microsoft.com/office/drawing/2014/main" id="{BA10BC6F-106B-E295-4AE3-5BA9BE6139A9}"/>
              </a:ext>
            </a:extLst>
          </p:cNvPr>
          <p:cNvSpPr txBox="1"/>
          <p:nvPr/>
        </p:nvSpPr>
        <p:spPr>
          <a:xfrm>
            <a:off x="958602" y="7401371"/>
            <a:ext cx="16370796" cy="395173"/>
          </a:xfrm>
          <a:prstGeom prst="rect">
            <a:avLst/>
          </a:prstGeom>
        </p:spPr>
        <p:txBody>
          <a:bodyPr lIns="0" tIns="0" rIns="0" bIns="0" rtlCol="0" anchor="t">
            <a:spAutoFit/>
          </a:bodyPr>
          <a:lstStyle/>
          <a:p>
            <a:pPr marL="499401" lvl="2" algn="l">
              <a:lnSpc>
                <a:spcPts val="3437"/>
              </a:lnSpc>
            </a:pPr>
            <a:r>
              <a:rPr lang="en-US" sz="2125" dirty="0">
                <a:solidFill>
                  <a:srgbClr val="CFD0D8"/>
                </a:solidFill>
                <a:latin typeface="Roboto"/>
                <a:ea typeface="Roboto"/>
                <a:cs typeface="Roboto"/>
                <a:sym typeface="Roboto"/>
              </a:rPr>
              <a:t> </a:t>
            </a:r>
          </a:p>
        </p:txBody>
      </p:sp>
      <p:sp>
        <p:nvSpPr>
          <p:cNvPr id="17" name="TextBox 17">
            <a:extLst>
              <a:ext uri="{FF2B5EF4-FFF2-40B4-BE49-F238E27FC236}">
                <a16:creationId xmlns:a16="http://schemas.microsoft.com/office/drawing/2014/main" id="{CD45591D-BA0D-3CF2-EBAE-5CA934FB9622}"/>
              </a:ext>
            </a:extLst>
          </p:cNvPr>
          <p:cNvSpPr txBox="1"/>
          <p:nvPr/>
        </p:nvSpPr>
        <p:spPr>
          <a:xfrm>
            <a:off x="958602" y="7935366"/>
            <a:ext cx="16370796" cy="395173"/>
          </a:xfrm>
          <a:prstGeom prst="rect">
            <a:avLst/>
          </a:prstGeom>
        </p:spPr>
        <p:txBody>
          <a:bodyPr lIns="0" tIns="0" rIns="0" bIns="0" rtlCol="0" anchor="t">
            <a:spAutoFit/>
          </a:bodyPr>
          <a:lstStyle/>
          <a:p>
            <a:pPr marL="499401" lvl="2" algn="l">
              <a:lnSpc>
                <a:spcPts val="3437"/>
              </a:lnSpc>
            </a:pPr>
            <a:r>
              <a:rPr lang="en-US" sz="2125" dirty="0">
                <a:solidFill>
                  <a:srgbClr val="CFD0D8"/>
                </a:solidFill>
                <a:latin typeface="Roboto"/>
                <a:ea typeface="Roboto"/>
                <a:cs typeface="Roboto"/>
                <a:sym typeface="Roboto"/>
              </a:rPr>
              <a:t> </a:t>
            </a:r>
          </a:p>
        </p:txBody>
      </p:sp>
      <p:sp>
        <p:nvSpPr>
          <p:cNvPr id="6" name="Text 0">
            <a:extLst>
              <a:ext uri="{FF2B5EF4-FFF2-40B4-BE49-F238E27FC236}">
                <a16:creationId xmlns:a16="http://schemas.microsoft.com/office/drawing/2014/main" id="{5BA4D14E-5426-4CBA-183A-869732AA1CEF}"/>
              </a:ext>
            </a:extLst>
          </p:cNvPr>
          <p:cNvSpPr/>
          <p:nvPr/>
        </p:nvSpPr>
        <p:spPr>
          <a:xfrm>
            <a:off x="992237" y="820491"/>
            <a:ext cx="13690848" cy="620166"/>
          </a:xfrm>
          <a:prstGeom prst="rect">
            <a:avLst/>
          </a:prstGeom>
          <a:noFill/>
          <a:ln/>
        </p:spPr>
        <p:txBody>
          <a:bodyPr wrap="none" lIns="0" tIns="0" rIns="0" bIns="0" rtlCol="0" anchor="t"/>
          <a:lstStyle/>
          <a:p>
            <a:pPr>
              <a:lnSpc>
                <a:spcPts val="4875"/>
              </a:lnSpc>
            </a:pPr>
            <a:r>
              <a:rPr lang="en-US" sz="3875" dirty="0">
                <a:solidFill>
                  <a:srgbClr val="FBF3FA"/>
                </a:solidFill>
                <a:latin typeface="Fira Mono Medium" pitchFamily="34" charset="0"/>
                <a:ea typeface="Fira Mono Medium" pitchFamily="34" charset="-122"/>
                <a:cs typeface="Fira Mono Medium" pitchFamily="34" charset="-120"/>
              </a:rPr>
              <a:t>Understanding Churn by Plan Type and Age Group</a:t>
            </a:r>
            <a:endParaRPr lang="en-US" sz="3875" dirty="0"/>
          </a:p>
        </p:txBody>
      </p:sp>
      <p:sp>
        <p:nvSpPr>
          <p:cNvPr id="7" name="Text 1">
            <a:extLst>
              <a:ext uri="{FF2B5EF4-FFF2-40B4-BE49-F238E27FC236}">
                <a16:creationId xmlns:a16="http://schemas.microsoft.com/office/drawing/2014/main" id="{FD48A190-5904-311A-7410-3AE234DC395C}"/>
              </a:ext>
            </a:extLst>
          </p:cNvPr>
          <p:cNvSpPr/>
          <p:nvPr/>
        </p:nvSpPr>
        <p:spPr>
          <a:xfrm>
            <a:off x="992238" y="1837582"/>
            <a:ext cx="16303526" cy="635199"/>
          </a:xfrm>
          <a:prstGeom prst="rect">
            <a:avLst/>
          </a:prstGeom>
          <a:noFill/>
          <a:ln/>
        </p:spPr>
        <p:txBody>
          <a:bodyPr wrap="square" lIns="0" tIns="0" rIns="0" bIns="0" rtlCol="0" anchor="t"/>
          <a:lstStyle/>
          <a:p>
            <a:pPr>
              <a:lnSpc>
                <a:spcPts val="2500"/>
              </a:lnSpc>
            </a:pPr>
            <a:r>
              <a:rPr lang="en-US" sz="1563" dirty="0">
                <a:solidFill>
                  <a:srgbClr val="E0D6DE"/>
                </a:solidFill>
                <a:latin typeface="Fira Sans" pitchFamily="34" charset="0"/>
                <a:ea typeface="Fira Sans" pitchFamily="34" charset="-122"/>
                <a:cs typeface="Fira Sans" pitchFamily="34" charset="-120"/>
              </a:rPr>
              <a:t>A deeper examination of our customer data reveals significant variations in churn rates across different plan types and age demographics. This segmentation is crucial for pinpointing specific pain points and tailoring retention efforts.</a:t>
            </a:r>
            <a:endParaRPr lang="en-US" sz="1563" dirty="0"/>
          </a:p>
        </p:txBody>
      </p:sp>
      <p:sp>
        <p:nvSpPr>
          <p:cNvPr id="8" name="Text 2">
            <a:extLst>
              <a:ext uri="{FF2B5EF4-FFF2-40B4-BE49-F238E27FC236}">
                <a16:creationId xmlns:a16="http://schemas.microsoft.com/office/drawing/2014/main" id="{97761077-B15E-70EC-FF97-700DB395D25B}"/>
              </a:ext>
            </a:extLst>
          </p:cNvPr>
          <p:cNvSpPr/>
          <p:nvPr/>
        </p:nvSpPr>
        <p:spPr>
          <a:xfrm>
            <a:off x="992238" y="2696022"/>
            <a:ext cx="16303526" cy="635199"/>
          </a:xfrm>
          <a:prstGeom prst="rect">
            <a:avLst/>
          </a:prstGeom>
          <a:noFill/>
          <a:ln/>
        </p:spPr>
        <p:txBody>
          <a:bodyPr wrap="square" lIns="0" tIns="0" rIns="0" bIns="0" rtlCol="0" anchor="t"/>
          <a:lstStyle/>
          <a:p>
            <a:pPr>
              <a:lnSpc>
                <a:spcPts val="2500"/>
              </a:lnSpc>
            </a:pPr>
            <a:r>
              <a:rPr lang="en-US" sz="1563" dirty="0">
                <a:solidFill>
                  <a:srgbClr val="E0D6DE"/>
                </a:solidFill>
                <a:latin typeface="Fira Sans" pitchFamily="34" charset="0"/>
                <a:ea typeface="Fira Sans" pitchFamily="34" charset="-122"/>
                <a:cs typeface="Fira Sans" pitchFamily="34" charset="-120"/>
              </a:rPr>
              <a:t>Our analysis indicates that customers on the </a:t>
            </a:r>
            <a:r>
              <a:rPr lang="en-US" sz="1563" b="1" dirty="0">
                <a:solidFill>
                  <a:srgbClr val="E0D6DE"/>
                </a:solidFill>
                <a:latin typeface="Fira Sans" pitchFamily="34" charset="0"/>
                <a:ea typeface="Fira Sans" pitchFamily="34" charset="-122"/>
                <a:cs typeface="Fira Sans" pitchFamily="34" charset="-120"/>
              </a:rPr>
              <a:t>Basic Plan</a:t>
            </a:r>
            <a:r>
              <a:rPr lang="en-US" sz="1563" dirty="0">
                <a:solidFill>
                  <a:srgbClr val="E0D6DE"/>
                </a:solidFill>
                <a:latin typeface="Fira Sans" pitchFamily="34" charset="0"/>
                <a:ea typeface="Fira Sans" pitchFamily="34" charset="-122"/>
                <a:cs typeface="Fira Sans" pitchFamily="34" charset="-120"/>
              </a:rPr>
              <a:t>, particularly those </a:t>
            </a:r>
            <a:r>
              <a:rPr lang="en-US" sz="1563" b="1" dirty="0">
                <a:solidFill>
                  <a:srgbClr val="E0D6DE"/>
                </a:solidFill>
                <a:latin typeface="Fira Sans" pitchFamily="34" charset="0"/>
                <a:ea typeface="Fira Sans" pitchFamily="34" charset="-122"/>
                <a:cs typeface="Fira Sans" pitchFamily="34" charset="-120"/>
              </a:rPr>
              <a:t>under 25 years old</a:t>
            </a:r>
            <a:r>
              <a:rPr lang="en-US" sz="1563" dirty="0">
                <a:solidFill>
                  <a:srgbClr val="E0D6DE"/>
                </a:solidFill>
                <a:latin typeface="Fira Sans" pitchFamily="34" charset="0"/>
                <a:ea typeface="Fira Sans" pitchFamily="34" charset="-122"/>
                <a:cs typeface="Fira Sans" pitchFamily="34" charset="-120"/>
              </a:rPr>
              <a:t>, exhibit a notably higher churn rate. This suggests a potential misalignment between the perceived value of the basic offering and the expectations of our younger audience.</a:t>
            </a:r>
            <a:endParaRPr lang="en-US" sz="1563" dirty="0"/>
          </a:p>
        </p:txBody>
      </p:sp>
      <p:sp>
        <p:nvSpPr>
          <p:cNvPr id="9" name="Text 3">
            <a:extLst>
              <a:ext uri="{FF2B5EF4-FFF2-40B4-BE49-F238E27FC236}">
                <a16:creationId xmlns:a16="http://schemas.microsoft.com/office/drawing/2014/main" id="{D746D163-5562-4CED-7947-716483A2896A}"/>
              </a:ext>
            </a:extLst>
          </p:cNvPr>
          <p:cNvSpPr/>
          <p:nvPr/>
        </p:nvSpPr>
        <p:spPr>
          <a:xfrm>
            <a:off x="992238" y="3554463"/>
            <a:ext cx="16303526" cy="635199"/>
          </a:xfrm>
          <a:prstGeom prst="rect">
            <a:avLst/>
          </a:prstGeom>
          <a:noFill/>
          <a:ln/>
        </p:spPr>
        <p:txBody>
          <a:bodyPr wrap="square" lIns="0" tIns="0" rIns="0" bIns="0" rtlCol="0" anchor="t"/>
          <a:lstStyle/>
          <a:p>
            <a:pPr>
              <a:lnSpc>
                <a:spcPts val="2500"/>
              </a:lnSpc>
            </a:pPr>
            <a:r>
              <a:rPr lang="en-US" sz="1563" dirty="0">
                <a:solidFill>
                  <a:srgbClr val="E0D6DE"/>
                </a:solidFill>
                <a:latin typeface="Fira Sans" pitchFamily="34" charset="0"/>
                <a:ea typeface="Fira Sans" pitchFamily="34" charset="-122"/>
                <a:cs typeface="Fira Sans" pitchFamily="34" charset="-120"/>
              </a:rPr>
              <a:t>Conversely, users on premium plans and those in older age groups demonstrate higher loyalty, underscoring the importance of understanding the unique needs and value propositions for each segment.</a:t>
            </a:r>
            <a:endParaRPr lang="en-US" sz="1563" dirty="0"/>
          </a:p>
        </p:txBody>
      </p:sp>
      <p:pic>
        <p:nvPicPr>
          <p:cNvPr id="10" name="Image 0" descr="preencoded.png">
            <a:extLst>
              <a:ext uri="{FF2B5EF4-FFF2-40B4-BE49-F238E27FC236}">
                <a16:creationId xmlns:a16="http://schemas.microsoft.com/office/drawing/2014/main" id="{DD2F9547-A3DF-E028-E8EA-4091E7CC4C9D}"/>
              </a:ext>
            </a:extLst>
          </p:cNvPr>
          <p:cNvPicPr>
            <a:picLocks noChangeAspect="1"/>
          </p:cNvPicPr>
          <p:nvPr/>
        </p:nvPicPr>
        <p:blipFill>
          <a:blip r:embed="rId3"/>
          <a:stretch>
            <a:fillRect/>
          </a:stretch>
        </p:blipFill>
        <p:spPr>
          <a:xfrm>
            <a:off x="992238" y="4412902"/>
            <a:ext cx="6738194" cy="5053608"/>
          </a:xfrm>
          <a:prstGeom prst="rect">
            <a:avLst/>
          </a:prstGeom>
          <a:solidFill>
            <a:srgbClr val="FFFFFF">
              <a:shade val="85000"/>
            </a:srgbClr>
          </a:solid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Freeform 8">
            <a:extLst>
              <a:ext uri="{FF2B5EF4-FFF2-40B4-BE49-F238E27FC236}">
                <a16:creationId xmlns:a16="http://schemas.microsoft.com/office/drawing/2014/main" id="{1366D917-7967-3D5A-66BA-784C87981974}"/>
              </a:ext>
            </a:extLst>
          </p:cNvPr>
          <p:cNvSpPr/>
          <p:nvPr/>
        </p:nvSpPr>
        <p:spPr>
          <a:xfrm>
            <a:off x="16764000" y="0"/>
            <a:ext cx="1524000" cy="1409700"/>
          </a:xfrm>
          <a:custGeom>
            <a:avLst/>
            <a:gdLst/>
            <a:ahLst/>
            <a:cxnLst/>
            <a:rect l="l" t="t" r="r" b="b"/>
            <a:pathLst>
              <a:path w="1742400" h="1742400">
                <a:moveTo>
                  <a:pt x="0" y="0"/>
                </a:moveTo>
                <a:lnTo>
                  <a:pt x="1742400" y="0"/>
                </a:lnTo>
                <a:lnTo>
                  <a:pt x="1742400" y="1742400"/>
                </a:lnTo>
                <a:lnTo>
                  <a:pt x="0" y="1742400"/>
                </a:lnTo>
                <a:lnTo>
                  <a:pt x="0" y="0"/>
                </a:lnTo>
                <a:close/>
              </a:path>
            </a:pathLst>
          </a:custGeom>
          <a:blipFill>
            <a:blip r:embed="rId4"/>
            <a:stretch>
              <a:fillRect/>
            </a:stretch>
          </a:blipFill>
        </p:spPr>
      </p:sp>
    </p:spTree>
    <p:extLst>
      <p:ext uri="{BB962C8B-B14F-4D97-AF65-F5344CB8AC3E}">
        <p14:creationId xmlns:p14="http://schemas.microsoft.com/office/powerpoint/2010/main" val="20347959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5112A6-2559-7D41-5013-F90507121D70}"/>
            </a:ext>
          </a:extLst>
        </p:cNvPr>
        <p:cNvGrpSpPr/>
        <p:nvPr/>
      </p:nvGrpSpPr>
      <p:grpSpPr>
        <a:xfrm>
          <a:off x="0" y="0"/>
          <a:ext cx="0" cy="0"/>
          <a:chOff x="0" y="0"/>
          <a:chExt cx="0" cy="0"/>
        </a:xfrm>
      </p:grpSpPr>
      <p:sp>
        <p:nvSpPr>
          <p:cNvPr id="2" name="Freeform 2" descr="preencoded.png">
            <a:extLst>
              <a:ext uri="{FF2B5EF4-FFF2-40B4-BE49-F238E27FC236}">
                <a16:creationId xmlns:a16="http://schemas.microsoft.com/office/drawing/2014/main" id="{DB87B633-8E18-9B60-C7DA-2C368FAF2A36}"/>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3" name="Group 3">
            <a:extLst>
              <a:ext uri="{FF2B5EF4-FFF2-40B4-BE49-F238E27FC236}">
                <a16:creationId xmlns:a16="http://schemas.microsoft.com/office/drawing/2014/main" id="{C7DA1862-CE6F-F337-3EE3-5F0EFBCD0806}"/>
              </a:ext>
            </a:extLst>
          </p:cNvPr>
          <p:cNvGrpSpPr/>
          <p:nvPr/>
        </p:nvGrpSpPr>
        <p:grpSpPr>
          <a:xfrm>
            <a:off x="0" y="0"/>
            <a:ext cx="18288000" cy="10287000"/>
            <a:chOff x="0" y="0"/>
            <a:chExt cx="24384000" cy="13716000"/>
          </a:xfrm>
        </p:grpSpPr>
        <p:sp>
          <p:nvSpPr>
            <p:cNvPr id="4" name="Freeform 4">
              <a:extLst>
                <a:ext uri="{FF2B5EF4-FFF2-40B4-BE49-F238E27FC236}">
                  <a16:creationId xmlns:a16="http://schemas.microsoft.com/office/drawing/2014/main" id="{4F69A667-27DA-B3CB-CB6F-F4B33EB0FF61}"/>
                </a:ext>
              </a:extLst>
            </p:cNvPr>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000024">
                <a:alpha val="90196"/>
              </a:srgbClr>
            </a:solidFill>
          </p:spPr>
        </p:sp>
      </p:grpSp>
      <p:sp>
        <p:nvSpPr>
          <p:cNvPr id="16" name="TextBox 16">
            <a:extLst>
              <a:ext uri="{FF2B5EF4-FFF2-40B4-BE49-F238E27FC236}">
                <a16:creationId xmlns:a16="http://schemas.microsoft.com/office/drawing/2014/main" id="{F7A28D4B-8D5D-CF4C-BE62-A406FDCB71F5}"/>
              </a:ext>
            </a:extLst>
          </p:cNvPr>
          <p:cNvSpPr txBox="1"/>
          <p:nvPr/>
        </p:nvSpPr>
        <p:spPr>
          <a:xfrm>
            <a:off x="958602" y="7401371"/>
            <a:ext cx="16370796" cy="395173"/>
          </a:xfrm>
          <a:prstGeom prst="rect">
            <a:avLst/>
          </a:prstGeom>
        </p:spPr>
        <p:txBody>
          <a:bodyPr lIns="0" tIns="0" rIns="0" bIns="0" rtlCol="0" anchor="t">
            <a:spAutoFit/>
          </a:bodyPr>
          <a:lstStyle/>
          <a:p>
            <a:pPr marL="499401" lvl="2" algn="l">
              <a:lnSpc>
                <a:spcPts val="3437"/>
              </a:lnSpc>
            </a:pPr>
            <a:r>
              <a:rPr lang="en-US" sz="2125" dirty="0">
                <a:solidFill>
                  <a:srgbClr val="CFD0D8"/>
                </a:solidFill>
                <a:latin typeface="Roboto"/>
                <a:ea typeface="Roboto"/>
                <a:cs typeface="Roboto"/>
                <a:sym typeface="Roboto"/>
              </a:rPr>
              <a:t> </a:t>
            </a:r>
          </a:p>
        </p:txBody>
      </p:sp>
      <p:sp>
        <p:nvSpPr>
          <p:cNvPr id="17" name="TextBox 17">
            <a:extLst>
              <a:ext uri="{FF2B5EF4-FFF2-40B4-BE49-F238E27FC236}">
                <a16:creationId xmlns:a16="http://schemas.microsoft.com/office/drawing/2014/main" id="{A73997D3-635B-CF00-CF0B-9C07F96EA6A1}"/>
              </a:ext>
            </a:extLst>
          </p:cNvPr>
          <p:cNvSpPr txBox="1"/>
          <p:nvPr/>
        </p:nvSpPr>
        <p:spPr>
          <a:xfrm>
            <a:off x="958602" y="7935366"/>
            <a:ext cx="16370796" cy="395173"/>
          </a:xfrm>
          <a:prstGeom prst="rect">
            <a:avLst/>
          </a:prstGeom>
        </p:spPr>
        <p:txBody>
          <a:bodyPr lIns="0" tIns="0" rIns="0" bIns="0" rtlCol="0" anchor="t">
            <a:spAutoFit/>
          </a:bodyPr>
          <a:lstStyle/>
          <a:p>
            <a:pPr marL="499401" lvl="2" algn="l">
              <a:lnSpc>
                <a:spcPts val="3437"/>
              </a:lnSpc>
            </a:pPr>
            <a:r>
              <a:rPr lang="en-US" sz="2125" dirty="0">
                <a:solidFill>
                  <a:srgbClr val="CFD0D8"/>
                </a:solidFill>
                <a:latin typeface="Roboto"/>
                <a:ea typeface="Roboto"/>
                <a:cs typeface="Roboto"/>
                <a:sym typeface="Roboto"/>
              </a:rPr>
              <a:t> </a:t>
            </a:r>
          </a:p>
        </p:txBody>
      </p:sp>
      <p:sp>
        <p:nvSpPr>
          <p:cNvPr id="5" name="Text 0">
            <a:extLst>
              <a:ext uri="{FF2B5EF4-FFF2-40B4-BE49-F238E27FC236}">
                <a16:creationId xmlns:a16="http://schemas.microsoft.com/office/drawing/2014/main" id="{86F4F57C-EDEB-43F5-303F-5C807DB96C80}"/>
              </a:ext>
            </a:extLst>
          </p:cNvPr>
          <p:cNvSpPr/>
          <p:nvPr/>
        </p:nvSpPr>
        <p:spPr>
          <a:xfrm>
            <a:off x="992237" y="971699"/>
            <a:ext cx="6058793" cy="664518"/>
          </a:xfrm>
          <a:prstGeom prst="rect">
            <a:avLst/>
          </a:prstGeom>
          <a:noFill/>
          <a:ln/>
        </p:spPr>
        <p:txBody>
          <a:bodyPr wrap="none" lIns="0" tIns="0" rIns="0" bIns="0" rtlCol="0" anchor="t"/>
          <a:lstStyle/>
          <a:p>
            <a:pPr>
              <a:lnSpc>
                <a:spcPts val="5188"/>
              </a:lnSpc>
            </a:pPr>
            <a:r>
              <a:rPr lang="en-US" sz="4125" b="1" dirty="0">
                <a:solidFill>
                  <a:srgbClr val="FBF3FA"/>
                </a:solidFill>
                <a:latin typeface="Fira Mono Medium" pitchFamily="34" charset="0"/>
                <a:ea typeface="Fira Mono Medium" pitchFamily="34" charset="-122"/>
                <a:cs typeface="Fira Mono Medium" pitchFamily="34" charset="-120"/>
              </a:rPr>
              <a:t>Engagement vs Churn</a:t>
            </a:r>
            <a:endParaRPr lang="en-US" sz="4125" dirty="0"/>
          </a:p>
        </p:txBody>
      </p:sp>
      <p:sp>
        <p:nvSpPr>
          <p:cNvPr id="6" name="Text 1">
            <a:extLst>
              <a:ext uri="{FF2B5EF4-FFF2-40B4-BE49-F238E27FC236}">
                <a16:creationId xmlns:a16="http://schemas.microsoft.com/office/drawing/2014/main" id="{D26BD9B3-8DB0-4158-305A-B11D68CA0BAC}"/>
              </a:ext>
            </a:extLst>
          </p:cNvPr>
          <p:cNvSpPr/>
          <p:nvPr/>
        </p:nvSpPr>
        <p:spPr>
          <a:xfrm>
            <a:off x="992238" y="7715101"/>
            <a:ext cx="16303526" cy="680443"/>
          </a:xfrm>
          <a:prstGeom prst="rect">
            <a:avLst/>
          </a:prstGeom>
          <a:noFill/>
          <a:ln/>
        </p:spPr>
        <p:txBody>
          <a:bodyPr wrap="square" lIns="0" tIns="0" rIns="0" bIns="0" rtlCol="0" anchor="t"/>
          <a:lstStyle/>
          <a:p>
            <a:pPr>
              <a:lnSpc>
                <a:spcPts val="2625"/>
              </a:lnSpc>
            </a:pPr>
            <a:r>
              <a:rPr lang="en-US" sz="1625" dirty="0">
                <a:solidFill>
                  <a:srgbClr val="E0D6DE"/>
                </a:solidFill>
                <a:latin typeface="Fira Sans" pitchFamily="34" charset="0"/>
                <a:ea typeface="Fira Sans" pitchFamily="34" charset="-122"/>
                <a:cs typeface="Fira Sans" pitchFamily="34" charset="-120"/>
              </a:rPr>
              <a:t>Our analysis clearly demonstrates a strong inverse relationship between user engagement and churn rates. Customers who actively interact with our platform for longer durations and more frequently are significantly less likely to discontinue their subscriptions.</a:t>
            </a:r>
            <a:endParaRPr lang="en-US" sz="1625" dirty="0"/>
          </a:p>
        </p:txBody>
      </p:sp>
      <p:sp>
        <p:nvSpPr>
          <p:cNvPr id="7" name="Text 2">
            <a:extLst>
              <a:ext uri="{FF2B5EF4-FFF2-40B4-BE49-F238E27FC236}">
                <a16:creationId xmlns:a16="http://schemas.microsoft.com/office/drawing/2014/main" id="{1DA4377B-BC55-BBF1-2502-F8333976A1D6}"/>
              </a:ext>
            </a:extLst>
          </p:cNvPr>
          <p:cNvSpPr/>
          <p:nvPr/>
        </p:nvSpPr>
        <p:spPr>
          <a:xfrm>
            <a:off x="992238" y="8634710"/>
            <a:ext cx="16303526" cy="680443"/>
          </a:xfrm>
          <a:prstGeom prst="rect">
            <a:avLst/>
          </a:prstGeom>
          <a:noFill/>
          <a:ln/>
        </p:spPr>
        <p:txBody>
          <a:bodyPr wrap="square" lIns="0" tIns="0" rIns="0" bIns="0" rtlCol="0" anchor="t"/>
          <a:lstStyle/>
          <a:p>
            <a:pPr>
              <a:lnSpc>
                <a:spcPts val="2625"/>
              </a:lnSpc>
            </a:pPr>
            <a:r>
              <a:rPr lang="en-US" sz="1625" dirty="0">
                <a:solidFill>
                  <a:srgbClr val="E0D6DE"/>
                </a:solidFill>
                <a:latin typeface="Fira Sans" pitchFamily="34" charset="0"/>
                <a:ea typeface="Fira Sans" pitchFamily="34" charset="-122"/>
                <a:cs typeface="Fira Sans" pitchFamily="34" charset="-120"/>
              </a:rPr>
              <a:t>Specifically, users engaging for less than 3 hours per week exhibit an 80% higher likelihood of churning compared to more engaged users. This highlights engagement as a critical leading indicator of retention, underscoring the importance of fostering deeper and more consistent</a:t>
            </a:r>
            <a:endParaRPr lang="en-US" sz="1625" dirty="0"/>
          </a:p>
        </p:txBody>
      </p:sp>
      <p:pic>
        <p:nvPicPr>
          <p:cNvPr id="8" name="Image 0" descr="preencoded.png">
            <a:extLst>
              <a:ext uri="{FF2B5EF4-FFF2-40B4-BE49-F238E27FC236}">
                <a16:creationId xmlns:a16="http://schemas.microsoft.com/office/drawing/2014/main" id="{44C04A7D-AB84-239D-25CC-9C0A04095B95}"/>
              </a:ext>
            </a:extLst>
          </p:cNvPr>
          <p:cNvPicPr>
            <a:picLocks noChangeAspect="1"/>
          </p:cNvPicPr>
          <p:nvPr/>
        </p:nvPicPr>
        <p:blipFill>
          <a:blip r:embed="rId3"/>
          <a:stretch>
            <a:fillRect/>
          </a:stretch>
        </p:blipFill>
        <p:spPr>
          <a:xfrm>
            <a:off x="992238" y="2061420"/>
            <a:ext cx="7219504" cy="5414516"/>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9" name="Freeform 8">
            <a:extLst>
              <a:ext uri="{FF2B5EF4-FFF2-40B4-BE49-F238E27FC236}">
                <a16:creationId xmlns:a16="http://schemas.microsoft.com/office/drawing/2014/main" id="{1093E110-696F-F4A4-DE37-6596EE2DA323}"/>
              </a:ext>
            </a:extLst>
          </p:cNvPr>
          <p:cNvSpPr/>
          <p:nvPr/>
        </p:nvSpPr>
        <p:spPr>
          <a:xfrm>
            <a:off x="16764000" y="0"/>
            <a:ext cx="1524000" cy="1409700"/>
          </a:xfrm>
          <a:custGeom>
            <a:avLst/>
            <a:gdLst/>
            <a:ahLst/>
            <a:cxnLst/>
            <a:rect l="l" t="t" r="r" b="b"/>
            <a:pathLst>
              <a:path w="1742400" h="1742400">
                <a:moveTo>
                  <a:pt x="0" y="0"/>
                </a:moveTo>
                <a:lnTo>
                  <a:pt x="1742400" y="0"/>
                </a:lnTo>
                <a:lnTo>
                  <a:pt x="1742400" y="1742400"/>
                </a:lnTo>
                <a:lnTo>
                  <a:pt x="0" y="1742400"/>
                </a:lnTo>
                <a:lnTo>
                  <a:pt x="0" y="0"/>
                </a:lnTo>
                <a:close/>
              </a:path>
            </a:pathLst>
          </a:custGeom>
          <a:blipFill>
            <a:blip r:embed="rId4"/>
            <a:stretch>
              <a:fillRect/>
            </a:stretch>
          </a:blipFill>
        </p:spPr>
      </p:sp>
    </p:spTree>
    <p:extLst>
      <p:ext uri="{BB962C8B-B14F-4D97-AF65-F5344CB8AC3E}">
        <p14:creationId xmlns:p14="http://schemas.microsoft.com/office/powerpoint/2010/main" val="10206122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270797-CB52-2584-838B-09F647CDE389}"/>
            </a:ext>
          </a:extLst>
        </p:cNvPr>
        <p:cNvGrpSpPr/>
        <p:nvPr/>
      </p:nvGrpSpPr>
      <p:grpSpPr>
        <a:xfrm>
          <a:off x="0" y="0"/>
          <a:ext cx="0" cy="0"/>
          <a:chOff x="0" y="0"/>
          <a:chExt cx="0" cy="0"/>
        </a:xfrm>
      </p:grpSpPr>
      <p:sp>
        <p:nvSpPr>
          <p:cNvPr id="2" name="Freeform 2" descr="preencoded.png">
            <a:extLst>
              <a:ext uri="{FF2B5EF4-FFF2-40B4-BE49-F238E27FC236}">
                <a16:creationId xmlns:a16="http://schemas.microsoft.com/office/drawing/2014/main" id="{6BB633CE-9298-7663-170B-48C3A7E258A7}"/>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3" name="Group 3">
            <a:extLst>
              <a:ext uri="{FF2B5EF4-FFF2-40B4-BE49-F238E27FC236}">
                <a16:creationId xmlns:a16="http://schemas.microsoft.com/office/drawing/2014/main" id="{87739597-6646-FB6C-9CCE-EDDD37EA3BF9}"/>
              </a:ext>
            </a:extLst>
          </p:cNvPr>
          <p:cNvGrpSpPr/>
          <p:nvPr/>
        </p:nvGrpSpPr>
        <p:grpSpPr>
          <a:xfrm>
            <a:off x="0" y="0"/>
            <a:ext cx="18288000" cy="10287000"/>
            <a:chOff x="0" y="0"/>
            <a:chExt cx="24384000" cy="13716000"/>
          </a:xfrm>
        </p:grpSpPr>
        <p:sp>
          <p:nvSpPr>
            <p:cNvPr id="4" name="Freeform 4">
              <a:extLst>
                <a:ext uri="{FF2B5EF4-FFF2-40B4-BE49-F238E27FC236}">
                  <a16:creationId xmlns:a16="http://schemas.microsoft.com/office/drawing/2014/main" id="{0C0DF4D9-1E83-D403-1085-778E25D3B60B}"/>
                </a:ext>
              </a:extLst>
            </p:cNvPr>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000024">
                <a:alpha val="90196"/>
              </a:srgbClr>
            </a:solidFill>
          </p:spPr>
        </p:sp>
      </p:grpSp>
      <p:sp>
        <p:nvSpPr>
          <p:cNvPr id="16" name="TextBox 16">
            <a:extLst>
              <a:ext uri="{FF2B5EF4-FFF2-40B4-BE49-F238E27FC236}">
                <a16:creationId xmlns:a16="http://schemas.microsoft.com/office/drawing/2014/main" id="{4A221DE7-0DFE-AD84-2418-CCA18B2A9D4A}"/>
              </a:ext>
            </a:extLst>
          </p:cNvPr>
          <p:cNvSpPr txBox="1"/>
          <p:nvPr/>
        </p:nvSpPr>
        <p:spPr>
          <a:xfrm>
            <a:off x="958602" y="7401371"/>
            <a:ext cx="16370796" cy="395173"/>
          </a:xfrm>
          <a:prstGeom prst="rect">
            <a:avLst/>
          </a:prstGeom>
        </p:spPr>
        <p:txBody>
          <a:bodyPr lIns="0" tIns="0" rIns="0" bIns="0" rtlCol="0" anchor="t">
            <a:spAutoFit/>
          </a:bodyPr>
          <a:lstStyle/>
          <a:p>
            <a:pPr marL="499401" lvl="2" algn="l">
              <a:lnSpc>
                <a:spcPts val="3437"/>
              </a:lnSpc>
            </a:pPr>
            <a:r>
              <a:rPr lang="en-US" sz="2125" dirty="0">
                <a:solidFill>
                  <a:srgbClr val="CFD0D8"/>
                </a:solidFill>
                <a:latin typeface="Roboto"/>
                <a:ea typeface="Roboto"/>
                <a:cs typeface="Roboto"/>
                <a:sym typeface="Roboto"/>
              </a:rPr>
              <a:t> </a:t>
            </a:r>
          </a:p>
        </p:txBody>
      </p:sp>
      <p:sp>
        <p:nvSpPr>
          <p:cNvPr id="17" name="TextBox 17">
            <a:extLst>
              <a:ext uri="{FF2B5EF4-FFF2-40B4-BE49-F238E27FC236}">
                <a16:creationId xmlns:a16="http://schemas.microsoft.com/office/drawing/2014/main" id="{D5E89A5B-83F6-B567-42DE-0EDB529793EF}"/>
              </a:ext>
            </a:extLst>
          </p:cNvPr>
          <p:cNvSpPr txBox="1"/>
          <p:nvPr/>
        </p:nvSpPr>
        <p:spPr>
          <a:xfrm>
            <a:off x="958602" y="7935366"/>
            <a:ext cx="16370796" cy="395173"/>
          </a:xfrm>
          <a:prstGeom prst="rect">
            <a:avLst/>
          </a:prstGeom>
        </p:spPr>
        <p:txBody>
          <a:bodyPr lIns="0" tIns="0" rIns="0" bIns="0" rtlCol="0" anchor="t">
            <a:spAutoFit/>
          </a:bodyPr>
          <a:lstStyle/>
          <a:p>
            <a:pPr marL="499401" lvl="2" algn="l">
              <a:lnSpc>
                <a:spcPts val="3437"/>
              </a:lnSpc>
            </a:pPr>
            <a:r>
              <a:rPr lang="en-US" sz="2125" dirty="0">
                <a:solidFill>
                  <a:srgbClr val="CFD0D8"/>
                </a:solidFill>
                <a:latin typeface="Roboto"/>
                <a:ea typeface="Roboto"/>
                <a:cs typeface="Roboto"/>
                <a:sym typeface="Roboto"/>
              </a:rPr>
              <a:t> </a:t>
            </a:r>
          </a:p>
        </p:txBody>
      </p:sp>
      <p:sp>
        <p:nvSpPr>
          <p:cNvPr id="5" name="Text 0">
            <a:extLst>
              <a:ext uri="{FF2B5EF4-FFF2-40B4-BE49-F238E27FC236}">
                <a16:creationId xmlns:a16="http://schemas.microsoft.com/office/drawing/2014/main" id="{6BB4B6E0-0C4E-670A-8189-C1ED1B42CF7C}"/>
              </a:ext>
            </a:extLst>
          </p:cNvPr>
          <p:cNvSpPr/>
          <p:nvPr/>
        </p:nvSpPr>
        <p:spPr>
          <a:xfrm>
            <a:off x="992237" y="2760167"/>
            <a:ext cx="15733663" cy="885974"/>
          </a:xfrm>
          <a:prstGeom prst="rect">
            <a:avLst/>
          </a:prstGeom>
          <a:noFill/>
          <a:ln/>
        </p:spPr>
        <p:txBody>
          <a:bodyPr wrap="none" lIns="0" tIns="0" rIns="0" bIns="0" rtlCol="0" anchor="t"/>
          <a:lstStyle/>
          <a:p>
            <a:pPr>
              <a:lnSpc>
                <a:spcPts val="6938"/>
              </a:lnSpc>
            </a:pPr>
            <a:r>
              <a:rPr lang="en-US" sz="5563" dirty="0">
                <a:solidFill>
                  <a:srgbClr val="FBF3FA"/>
                </a:solidFill>
                <a:latin typeface="Fira Mono Medium" pitchFamily="34" charset="0"/>
                <a:ea typeface="Fira Mono Medium" pitchFamily="34" charset="-122"/>
                <a:cs typeface="Fira Mono Medium" pitchFamily="34" charset="-120"/>
              </a:rPr>
              <a:t>Key Insights: Unpacking Churn Drivers</a:t>
            </a:r>
            <a:endParaRPr lang="en-US" sz="5563" dirty="0"/>
          </a:p>
        </p:txBody>
      </p:sp>
      <p:sp>
        <p:nvSpPr>
          <p:cNvPr id="6" name="Text 1">
            <a:extLst>
              <a:ext uri="{FF2B5EF4-FFF2-40B4-BE49-F238E27FC236}">
                <a16:creationId xmlns:a16="http://schemas.microsoft.com/office/drawing/2014/main" id="{5A26BBA2-3F25-2FE6-C871-6FADBE86CDC9}"/>
              </a:ext>
            </a:extLst>
          </p:cNvPr>
          <p:cNvSpPr/>
          <p:nvPr/>
        </p:nvSpPr>
        <p:spPr>
          <a:xfrm>
            <a:off x="992238" y="4213176"/>
            <a:ext cx="16303526" cy="453629"/>
          </a:xfrm>
          <a:prstGeom prst="rect">
            <a:avLst/>
          </a:prstGeom>
          <a:noFill/>
          <a:ln/>
        </p:spPr>
        <p:txBody>
          <a:bodyPr wrap="none" lIns="0" tIns="0" rIns="0" bIns="0" rtlCol="0" anchor="t"/>
          <a:lstStyle/>
          <a:p>
            <a:pPr>
              <a:lnSpc>
                <a:spcPts val="3563"/>
              </a:lnSpc>
            </a:pPr>
            <a:r>
              <a:rPr lang="en-US" sz="2188" dirty="0">
                <a:solidFill>
                  <a:srgbClr val="E0D6DE"/>
                </a:solidFill>
                <a:latin typeface="Fira Sans" pitchFamily="34" charset="0"/>
                <a:ea typeface="Fira Sans" pitchFamily="34" charset="-122"/>
                <a:cs typeface="Fira Sans" pitchFamily="34" charset="-120"/>
              </a:rPr>
              <a:t>Synthesizing our descriptive and diagnostic findings reveals three core drivers of churn:</a:t>
            </a:r>
            <a:endParaRPr lang="en-US" sz="2188" dirty="0"/>
          </a:p>
        </p:txBody>
      </p:sp>
      <p:sp>
        <p:nvSpPr>
          <p:cNvPr id="7" name="Shape 3">
            <a:extLst>
              <a:ext uri="{FF2B5EF4-FFF2-40B4-BE49-F238E27FC236}">
                <a16:creationId xmlns:a16="http://schemas.microsoft.com/office/drawing/2014/main" id="{F2512167-2132-CF4A-3E28-25AD616D5BFF}"/>
              </a:ext>
            </a:extLst>
          </p:cNvPr>
          <p:cNvSpPr/>
          <p:nvPr/>
        </p:nvSpPr>
        <p:spPr>
          <a:xfrm>
            <a:off x="992238" y="4985742"/>
            <a:ext cx="5434459" cy="2540943"/>
          </a:xfrm>
          <a:prstGeom prst="roundRect">
            <a:avLst>
              <a:gd name="adj" fmla="val 1674"/>
            </a:avLst>
          </a:prstGeom>
          <a:solidFill>
            <a:srgbClr val="2E2E2F"/>
          </a:solidFill>
          <a:ln/>
        </p:spPr>
      </p:sp>
      <p:sp>
        <p:nvSpPr>
          <p:cNvPr id="8" name="Shape 6">
            <a:extLst>
              <a:ext uri="{FF2B5EF4-FFF2-40B4-BE49-F238E27FC236}">
                <a16:creationId xmlns:a16="http://schemas.microsoft.com/office/drawing/2014/main" id="{A4112720-97FF-89A8-1693-5ED41F57934F}"/>
              </a:ext>
            </a:extLst>
          </p:cNvPr>
          <p:cNvSpPr/>
          <p:nvPr/>
        </p:nvSpPr>
        <p:spPr>
          <a:xfrm>
            <a:off x="6426697" y="4985742"/>
            <a:ext cx="5434459" cy="2540943"/>
          </a:xfrm>
          <a:prstGeom prst="rect">
            <a:avLst/>
          </a:prstGeom>
          <a:solidFill>
            <a:srgbClr val="2E2E2F"/>
          </a:solidFill>
          <a:ln/>
        </p:spPr>
      </p:sp>
      <p:sp>
        <p:nvSpPr>
          <p:cNvPr id="10" name="Shape 11">
            <a:extLst>
              <a:ext uri="{FF2B5EF4-FFF2-40B4-BE49-F238E27FC236}">
                <a16:creationId xmlns:a16="http://schemas.microsoft.com/office/drawing/2014/main" id="{3CB3053B-B76D-EBF7-E3E4-BED5CBE1D55C}"/>
              </a:ext>
            </a:extLst>
          </p:cNvPr>
          <p:cNvSpPr/>
          <p:nvPr/>
        </p:nvSpPr>
        <p:spPr>
          <a:xfrm>
            <a:off x="11861155" y="4987899"/>
            <a:ext cx="5434459" cy="2540943"/>
          </a:xfrm>
          <a:prstGeom prst="rect">
            <a:avLst/>
          </a:prstGeom>
          <a:solidFill>
            <a:srgbClr val="2E2E2F"/>
          </a:solidFill>
          <a:ln/>
        </p:spPr>
      </p:sp>
      <p:sp>
        <p:nvSpPr>
          <p:cNvPr id="11" name="Shape 7">
            <a:extLst>
              <a:ext uri="{FF2B5EF4-FFF2-40B4-BE49-F238E27FC236}">
                <a16:creationId xmlns:a16="http://schemas.microsoft.com/office/drawing/2014/main" id="{63D11B2B-F55E-6838-68F2-E08737FD1A45}"/>
              </a:ext>
            </a:extLst>
          </p:cNvPr>
          <p:cNvSpPr/>
          <p:nvPr/>
        </p:nvSpPr>
        <p:spPr>
          <a:xfrm>
            <a:off x="6426696" y="4985742"/>
            <a:ext cx="38100" cy="2540943"/>
          </a:xfrm>
          <a:prstGeom prst="roundRect">
            <a:avLst>
              <a:gd name="adj" fmla="val 111628"/>
            </a:avLst>
          </a:prstGeom>
          <a:solidFill>
            <a:srgbClr val="474748"/>
          </a:solidFill>
          <a:ln/>
        </p:spPr>
      </p:sp>
      <p:sp>
        <p:nvSpPr>
          <p:cNvPr id="12" name="Shape 12">
            <a:extLst>
              <a:ext uri="{FF2B5EF4-FFF2-40B4-BE49-F238E27FC236}">
                <a16:creationId xmlns:a16="http://schemas.microsoft.com/office/drawing/2014/main" id="{A3A95E9A-F5D6-EBA3-39A5-C6F5BDFFC5A9}"/>
              </a:ext>
            </a:extLst>
          </p:cNvPr>
          <p:cNvSpPr/>
          <p:nvPr/>
        </p:nvSpPr>
        <p:spPr>
          <a:xfrm>
            <a:off x="11861155" y="4985742"/>
            <a:ext cx="38100" cy="2540943"/>
          </a:xfrm>
          <a:prstGeom prst="roundRect">
            <a:avLst>
              <a:gd name="adj" fmla="val 111628"/>
            </a:avLst>
          </a:prstGeom>
          <a:solidFill>
            <a:srgbClr val="474748"/>
          </a:solidFill>
          <a:ln/>
        </p:spPr>
      </p:sp>
      <p:sp>
        <p:nvSpPr>
          <p:cNvPr id="13" name="Shape 10">
            <a:extLst>
              <a:ext uri="{FF2B5EF4-FFF2-40B4-BE49-F238E27FC236}">
                <a16:creationId xmlns:a16="http://schemas.microsoft.com/office/drawing/2014/main" id="{E2E2E2E6-5DCC-9214-0830-82DBB4560A45}"/>
              </a:ext>
            </a:extLst>
          </p:cNvPr>
          <p:cNvSpPr/>
          <p:nvPr/>
        </p:nvSpPr>
        <p:spPr>
          <a:xfrm>
            <a:off x="6072336" y="5901779"/>
            <a:ext cx="708720" cy="708720"/>
          </a:xfrm>
          <a:prstGeom prst="roundRect">
            <a:avLst>
              <a:gd name="adj" fmla="val 6001"/>
            </a:avLst>
          </a:prstGeom>
          <a:solidFill>
            <a:srgbClr val="0F0F10"/>
          </a:solidFill>
          <a:ln w="30480">
            <a:solidFill>
              <a:srgbClr val="474748"/>
            </a:solidFill>
            <a:prstDash val="solid"/>
          </a:ln>
        </p:spPr>
      </p:sp>
      <p:pic>
        <p:nvPicPr>
          <p:cNvPr id="14" name="Image 0" descr="preencoded.png">
            <a:extLst>
              <a:ext uri="{FF2B5EF4-FFF2-40B4-BE49-F238E27FC236}">
                <a16:creationId xmlns:a16="http://schemas.microsoft.com/office/drawing/2014/main" id="{26204340-8118-1328-B463-9E38A03D2C12}"/>
              </a:ext>
            </a:extLst>
          </p:cNvPr>
          <p:cNvPicPr>
            <a:picLocks noChangeAspect="1"/>
          </p:cNvPicPr>
          <p:nvPr/>
        </p:nvPicPr>
        <p:blipFill>
          <a:blip r:embed="rId3"/>
          <a:stretch>
            <a:fillRect/>
          </a:stretch>
        </p:blipFill>
        <p:spPr>
          <a:xfrm>
            <a:off x="6249441" y="6034682"/>
            <a:ext cx="354360" cy="442913"/>
          </a:xfrm>
          <a:prstGeom prst="rect">
            <a:avLst/>
          </a:prstGeom>
        </p:spPr>
      </p:pic>
      <p:sp>
        <p:nvSpPr>
          <p:cNvPr id="15" name="Shape 15">
            <a:extLst>
              <a:ext uri="{FF2B5EF4-FFF2-40B4-BE49-F238E27FC236}">
                <a16:creationId xmlns:a16="http://schemas.microsoft.com/office/drawing/2014/main" id="{0FA0D92D-FFEE-9D69-ED49-15C0C6BA1CF9}"/>
              </a:ext>
            </a:extLst>
          </p:cNvPr>
          <p:cNvSpPr/>
          <p:nvPr/>
        </p:nvSpPr>
        <p:spPr>
          <a:xfrm>
            <a:off x="11506795" y="5901779"/>
            <a:ext cx="708720" cy="708720"/>
          </a:xfrm>
          <a:prstGeom prst="roundRect">
            <a:avLst>
              <a:gd name="adj" fmla="val 6001"/>
            </a:avLst>
          </a:prstGeom>
          <a:solidFill>
            <a:srgbClr val="0F0F10"/>
          </a:solidFill>
          <a:ln w="30480">
            <a:solidFill>
              <a:srgbClr val="474748"/>
            </a:solidFill>
            <a:prstDash val="solid"/>
          </a:ln>
        </p:spPr>
      </p:sp>
      <p:pic>
        <p:nvPicPr>
          <p:cNvPr id="18" name="Image 1" descr="preencoded.png">
            <a:extLst>
              <a:ext uri="{FF2B5EF4-FFF2-40B4-BE49-F238E27FC236}">
                <a16:creationId xmlns:a16="http://schemas.microsoft.com/office/drawing/2014/main" id="{904B6E31-C285-E34F-CB2C-396A5A9A11DE}"/>
              </a:ext>
            </a:extLst>
          </p:cNvPr>
          <p:cNvPicPr>
            <a:picLocks noChangeAspect="1"/>
          </p:cNvPicPr>
          <p:nvPr/>
        </p:nvPicPr>
        <p:blipFill>
          <a:blip r:embed="rId4"/>
          <a:stretch>
            <a:fillRect/>
          </a:stretch>
        </p:blipFill>
        <p:spPr>
          <a:xfrm>
            <a:off x="11683901" y="6034682"/>
            <a:ext cx="354360" cy="442913"/>
          </a:xfrm>
          <a:prstGeom prst="rect">
            <a:avLst/>
          </a:prstGeom>
        </p:spPr>
      </p:pic>
      <p:sp>
        <p:nvSpPr>
          <p:cNvPr id="19" name="Text 4">
            <a:extLst>
              <a:ext uri="{FF2B5EF4-FFF2-40B4-BE49-F238E27FC236}">
                <a16:creationId xmlns:a16="http://schemas.microsoft.com/office/drawing/2014/main" id="{0CFE8E16-A969-2976-F626-568E619EF803}"/>
              </a:ext>
            </a:extLst>
          </p:cNvPr>
          <p:cNvSpPr/>
          <p:nvPr/>
        </p:nvSpPr>
        <p:spPr>
          <a:xfrm>
            <a:off x="1275756" y="5269260"/>
            <a:ext cx="3544044" cy="442913"/>
          </a:xfrm>
          <a:prstGeom prst="rect">
            <a:avLst/>
          </a:prstGeom>
          <a:noFill/>
          <a:ln/>
        </p:spPr>
        <p:txBody>
          <a:bodyPr wrap="none" lIns="0" tIns="0" rIns="0" bIns="0" rtlCol="0" anchor="t"/>
          <a:lstStyle/>
          <a:p>
            <a:pPr>
              <a:lnSpc>
                <a:spcPts val="3438"/>
              </a:lnSpc>
            </a:pPr>
            <a:r>
              <a:rPr lang="en-US" sz="2750" dirty="0">
                <a:solidFill>
                  <a:srgbClr val="E0D6DE"/>
                </a:solidFill>
                <a:latin typeface="Fira Mono Medium" pitchFamily="34" charset="0"/>
                <a:ea typeface="Fira Mono Medium" pitchFamily="34" charset="-122"/>
                <a:cs typeface="Fira Mono Medium" pitchFamily="34" charset="-120"/>
              </a:rPr>
              <a:t>Low Engagement</a:t>
            </a:r>
            <a:endParaRPr lang="en-US" sz="2750" dirty="0"/>
          </a:p>
        </p:txBody>
      </p:sp>
      <p:sp>
        <p:nvSpPr>
          <p:cNvPr id="20" name="Text 5">
            <a:extLst>
              <a:ext uri="{FF2B5EF4-FFF2-40B4-BE49-F238E27FC236}">
                <a16:creationId xmlns:a16="http://schemas.microsoft.com/office/drawing/2014/main" id="{C741BB6D-6E27-94FE-F7CA-C85D54B5D756}"/>
              </a:ext>
            </a:extLst>
          </p:cNvPr>
          <p:cNvSpPr/>
          <p:nvPr/>
        </p:nvSpPr>
        <p:spPr>
          <a:xfrm>
            <a:off x="1275755" y="5882283"/>
            <a:ext cx="4442223" cy="1360885"/>
          </a:xfrm>
          <a:prstGeom prst="rect">
            <a:avLst/>
          </a:prstGeom>
          <a:noFill/>
          <a:ln/>
        </p:spPr>
        <p:txBody>
          <a:bodyPr wrap="square" lIns="0" tIns="0" rIns="0" bIns="0" rtlCol="0" anchor="t"/>
          <a:lstStyle/>
          <a:p>
            <a:pPr>
              <a:lnSpc>
                <a:spcPts val="3563"/>
              </a:lnSpc>
            </a:pPr>
            <a:r>
              <a:rPr lang="en-US" sz="2188" dirty="0">
                <a:solidFill>
                  <a:srgbClr val="E0D6DE"/>
                </a:solidFill>
                <a:latin typeface="Fira Sans" pitchFamily="34" charset="0"/>
                <a:ea typeface="Fira Sans" pitchFamily="34" charset="-122"/>
                <a:cs typeface="Fira Sans" pitchFamily="34" charset="-120"/>
              </a:rPr>
              <a:t>Infrequent usage is a primary indicator of dissatisfaction and precursor to cancellation.</a:t>
            </a:r>
            <a:endParaRPr lang="en-US" sz="2188" dirty="0"/>
          </a:p>
        </p:txBody>
      </p:sp>
      <p:sp>
        <p:nvSpPr>
          <p:cNvPr id="21" name="Text 8">
            <a:extLst>
              <a:ext uri="{FF2B5EF4-FFF2-40B4-BE49-F238E27FC236}">
                <a16:creationId xmlns:a16="http://schemas.microsoft.com/office/drawing/2014/main" id="{37921B1D-9C62-A844-FE98-62395AB116C1}"/>
              </a:ext>
            </a:extLst>
          </p:cNvPr>
          <p:cNvSpPr/>
          <p:nvPr/>
        </p:nvSpPr>
        <p:spPr>
          <a:xfrm>
            <a:off x="7135416" y="5269260"/>
            <a:ext cx="3613100" cy="442913"/>
          </a:xfrm>
          <a:prstGeom prst="rect">
            <a:avLst/>
          </a:prstGeom>
          <a:noFill/>
          <a:ln/>
        </p:spPr>
        <p:txBody>
          <a:bodyPr wrap="none" lIns="0" tIns="0" rIns="0" bIns="0" rtlCol="0" anchor="t"/>
          <a:lstStyle/>
          <a:p>
            <a:pPr>
              <a:lnSpc>
                <a:spcPts val="3438"/>
              </a:lnSpc>
            </a:pPr>
            <a:r>
              <a:rPr lang="en-US" sz="2750" dirty="0">
                <a:solidFill>
                  <a:srgbClr val="E0D6DE"/>
                </a:solidFill>
                <a:latin typeface="Fira Mono Medium" pitchFamily="34" charset="0"/>
                <a:ea typeface="Fira Mono Medium" pitchFamily="34" charset="-122"/>
                <a:cs typeface="Fira Mono Medium" pitchFamily="34" charset="-120"/>
              </a:rPr>
              <a:t>Price Sensitivity</a:t>
            </a:r>
            <a:endParaRPr lang="en-US" sz="2750" dirty="0"/>
          </a:p>
        </p:txBody>
      </p:sp>
      <p:sp>
        <p:nvSpPr>
          <p:cNvPr id="22" name="Text 9">
            <a:extLst>
              <a:ext uri="{FF2B5EF4-FFF2-40B4-BE49-F238E27FC236}">
                <a16:creationId xmlns:a16="http://schemas.microsoft.com/office/drawing/2014/main" id="{3223C9C7-C2EE-0137-DA36-AAC49D90C7C2}"/>
              </a:ext>
            </a:extLst>
          </p:cNvPr>
          <p:cNvSpPr/>
          <p:nvPr/>
        </p:nvSpPr>
        <p:spPr>
          <a:xfrm>
            <a:off x="7135416" y="5882283"/>
            <a:ext cx="4017020" cy="1360885"/>
          </a:xfrm>
          <a:prstGeom prst="rect">
            <a:avLst/>
          </a:prstGeom>
          <a:noFill/>
          <a:ln/>
        </p:spPr>
        <p:txBody>
          <a:bodyPr wrap="square" lIns="0" tIns="0" rIns="0" bIns="0" rtlCol="0" anchor="t"/>
          <a:lstStyle/>
          <a:p>
            <a:pPr>
              <a:lnSpc>
                <a:spcPts val="3563"/>
              </a:lnSpc>
            </a:pPr>
            <a:r>
              <a:rPr lang="en-US" sz="2188" dirty="0">
                <a:solidFill>
                  <a:srgbClr val="E0D6DE"/>
                </a:solidFill>
                <a:latin typeface="Fira Sans" pitchFamily="34" charset="0"/>
                <a:ea typeface="Fira Sans" pitchFamily="34" charset="-122"/>
                <a:cs typeface="Fira Sans" pitchFamily="34" charset="-120"/>
              </a:rPr>
              <a:t>Basic plan users, especially younger demographics, perceive less value for money.</a:t>
            </a:r>
            <a:endParaRPr lang="en-US" sz="2188" dirty="0"/>
          </a:p>
        </p:txBody>
      </p:sp>
      <p:sp>
        <p:nvSpPr>
          <p:cNvPr id="23" name="Text 13">
            <a:extLst>
              <a:ext uri="{FF2B5EF4-FFF2-40B4-BE49-F238E27FC236}">
                <a16:creationId xmlns:a16="http://schemas.microsoft.com/office/drawing/2014/main" id="{C805DCD6-CCBA-6919-F483-84298FE5B014}"/>
              </a:ext>
            </a:extLst>
          </p:cNvPr>
          <p:cNvSpPr/>
          <p:nvPr/>
        </p:nvSpPr>
        <p:spPr>
          <a:xfrm>
            <a:off x="12569876" y="5269260"/>
            <a:ext cx="4038154" cy="442913"/>
          </a:xfrm>
          <a:prstGeom prst="rect">
            <a:avLst/>
          </a:prstGeom>
          <a:noFill/>
          <a:ln/>
        </p:spPr>
        <p:txBody>
          <a:bodyPr wrap="none" lIns="0" tIns="0" rIns="0" bIns="0" rtlCol="0" anchor="t"/>
          <a:lstStyle/>
          <a:p>
            <a:pPr>
              <a:lnSpc>
                <a:spcPts val="3438"/>
              </a:lnSpc>
            </a:pPr>
            <a:r>
              <a:rPr lang="en-US" sz="2750" dirty="0">
                <a:solidFill>
                  <a:srgbClr val="E0D6DE"/>
                </a:solidFill>
                <a:latin typeface="Fira Mono Medium" pitchFamily="34" charset="0"/>
                <a:ea typeface="Fira Mono Medium" pitchFamily="34" charset="-122"/>
                <a:cs typeface="Fira Mono Medium" pitchFamily="34" charset="-120"/>
              </a:rPr>
              <a:t>Content Irrelevance</a:t>
            </a:r>
            <a:endParaRPr lang="en-US" sz="2750" dirty="0"/>
          </a:p>
        </p:txBody>
      </p:sp>
      <p:sp>
        <p:nvSpPr>
          <p:cNvPr id="24" name="Text 14">
            <a:extLst>
              <a:ext uri="{FF2B5EF4-FFF2-40B4-BE49-F238E27FC236}">
                <a16:creationId xmlns:a16="http://schemas.microsoft.com/office/drawing/2014/main" id="{6C6BE302-D4A9-31DB-6377-914660558F30}"/>
              </a:ext>
            </a:extLst>
          </p:cNvPr>
          <p:cNvSpPr/>
          <p:nvPr/>
        </p:nvSpPr>
        <p:spPr>
          <a:xfrm>
            <a:off x="12569875" y="5882283"/>
            <a:ext cx="4442223" cy="1360885"/>
          </a:xfrm>
          <a:prstGeom prst="rect">
            <a:avLst/>
          </a:prstGeom>
          <a:noFill/>
          <a:ln/>
        </p:spPr>
        <p:txBody>
          <a:bodyPr wrap="square" lIns="0" tIns="0" rIns="0" bIns="0" rtlCol="0" anchor="t"/>
          <a:lstStyle/>
          <a:p>
            <a:pPr>
              <a:lnSpc>
                <a:spcPts val="3563"/>
              </a:lnSpc>
            </a:pPr>
            <a:r>
              <a:rPr lang="en-US" sz="2188" dirty="0">
                <a:solidFill>
                  <a:srgbClr val="E0D6DE"/>
                </a:solidFill>
                <a:latin typeface="Fira Sans" pitchFamily="34" charset="0"/>
                <a:ea typeface="Fira Sans" pitchFamily="34" charset="-122"/>
                <a:cs typeface="Fira Sans" pitchFamily="34" charset="-120"/>
              </a:rPr>
              <a:t>Lack of tailored or engaging content for younger audiences impacts their retention.</a:t>
            </a:r>
            <a:endParaRPr lang="en-US" sz="2188" dirty="0"/>
          </a:p>
        </p:txBody>
      </p:sp>
      <p:sp>
        <p:nvSpPr>
          <p:cNvPr id="9" name="Freeform 8">
            <a:extLst>
              <a:ext uri="{FF2B5EF4-FFF2-40B4-BE49-F238E27FC236}">
                <a16:creationId xmlns:a16="http://schemas.microsoft.com/office/drawing/2014/main" id="{860BDF7C-E1A5-419B-CD7F-C2068171299C}"/>
              </a:ext>
            </a:extLst>
          </p:cNvPr>
          <p:cNvSpPr/>
          <p:nvPr/>
        </p:nvSpPr>
        <p:spPr>
          <a:xfrm>
            <a:off x="16764000" y="0"/>
            <a:ext cx="1524000" cy="1409700"/>
          </a:xfrm>
          <a:custGeom>
            <a:avLst/>
            <a:gdLst/>
            <a:ahLst/>
            <a:cxnLst/>
            <a:rect l="l" t="t" r="r" b="b"/>
            <a:pathLst>
              <a:path w="1742400" h="1742400">
                <a:moveTo>
                  <a:pt x="0" y="0"/>
                </a:moveTo>
                <a:lnTo>
                  <a:pt x="1742400" y="0"/>
                </a:lnTo>
                <a:lnTo>
                  <a:pt x="1742400" y="1742400"/>
                </a:lnTo>
                <a:lnTo>
                  <a:pt x="0" y="1742400"/>
                </a:lnTo>
                <a:lnTo>
                  <a:pt x="0" y="0"/>
                </a:lnTo>
                <a:close/>
              </a:path>
            </a:pathLst>
          </a:custGeom>
          <a:blipFill>
            <a:blip r:embed="rId5"/>
            <a:stretch>
              <a:fillRect/>
            </a:stretch>
          </a:blipFill>
        </p:spPr>
      </p:sp>
    </p:spTree>
    <p:extLst>
      <p:ext uri="{BB962C8B-B14F-4D97-AF65-F5344CB8AC3E}">
        <p14:creationId xmlns:p14="http://schemas.microsoft.com/office/powerpoint/2010/main" val="233864035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1019</TotalTime>
  <Words>1011</Words>
  <Application>Microsoft Office PowerPoint</Application>
  <PresentationFormat>Custom</PresentationFormat>
  <Paragraphs>89</Paragraphs>
  <Slides>13</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Fira Sans</vt:lpstr>
      <vt:lpstr>Calibri</vt:lpstr>
      <vt:lpstr>Fira Mono Medium</vt:lpstr>
      <vt:lpstr>Arial</vt:lpstr>
      <vt:lpstr>Roboto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ML-Fundamentals(part 5)</dc:title>
  <dc:creator>Shubham</dc:creator>
  <cp:lastModifiedBy>Shubham Raut</cp:lastModifiedBy>
  <cp:revision>13</cp:revision>
  <dcterms:created xsi:type="dcterms:W3CDTF">2006-08-16T00:00:00Z</dcterms:created>
  <dcterms:modified xsi:type="dcterms:W3CDTF">2025-08-19T18:35:23Z</dcterms:modified>
  <dc:identifier>DAGqE52jl2Y</dc:identifier>
</cp:coreProperties>
</file>